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89" r:id="rId2"/>
    <p:sldId id="258" r:id="rId3"/>
    <p:sldId id="290" r:id="rId4"/>
    <p:sldId id="328" r:id="rId5"/>
    <p:sldId id="329" r:id="rId6"/>
    <p:sldId id="293" r:id="rId7"/>
    <p:sldId id="306" r:id="rId8"/>
    <p:sldId id="331" r:id="rId9"/>
    <p:sldId id="337" r:id="rId10"/>
    <p:sldId id="338" r:id="rId11"/>
    <p:sldId id="342" r:id="rId12"/>
    <p:sldId id="330" r:id="rId13"/>
    <p:sldId id="296" r:id="rId14"/>
    <p:sldId id="326" r:id="rId15"/>
    <p:sldId id="295" r:id="rId16"/>
    <p:sldId id="318" r:id="rId17"/>
    <p:sldId id="294" r:id="rId18"/>
    <p:sldId id="332" r:id="rId19"/>
    <p:sldId id="343" r:id="rId20"/>
    <p:sldId id="300" r:id="rId21"/>
    <p:sldId id="299" r:id="rId22"/>
    <p:sldId id="341" r:id="rId23"/>
    <p:sldId id="339" r:id="rId24"/>
    <p:sldId id="340" r:id="rId25"/>
    <p:sldId id="344" r:id="rId26"/>
    <p:sldId id="336" r:id="rId27"/>
    <p:sldId id="316" r:id="rId28"/>
    <p:sldId id="314" r:id="rId29"/>
    <p:sldId id="317" r:id="rId30"/>
    <p:sldId id="327" r:id="rId31"/>
    <p:sldId id="315" r:id="rId32"/>
    <p:sldId id="301" r:id="rId33"/>
    <p:sldId id="333" r:id="rId34"/>
    <p:sldId id="345" r:id="rId35"/>
    <p:sldId id="303" r:id="rId36"/>
    <p:sldId id="307" r:id="rId37"/>
    <p:sldId id="334" r:id="rId38"/>
    <p:sldId id="347" r:id="rId39"/>
    <p:sldId id="309" r:id="rId40"/>
    <p:sldId id="312" r:id="rId41"/>
    <p:sldId id="346" r:id="rId42"/>
    <p:sldId id="304" r:id="rId43"/>
    <p:sldId id="311" r:id="rId44"/>
    <p:sldId id="348" r:id="rId45"/>
    <p:sldId id="313" r:id="rId46"/>
    <p:sldId id="319" r:id="rId47"/>
    <p:sldId id="320" r:id="rId48"/>
    <p:sldId id="321" r:id="rId49"/>
    <p:sldId id="322" r:id="rId50"/>
    <p:sldId id="323" r:id="rId51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005" autoAdjust="0"/>
    <p:restoredTop sz="94660"/>
  </p:normalViewPr>
  <p:slideViewPr>
    <p:cSldViewPr snapToGrid="0">
      <p:cViewPr>
        <p:scale>
          <a:sx n="58" d="100"/>
          <a:sy n="58" d="100"/>
        </p:scale>
        <p:origin x="9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42A66C1-4533-598D-BEAF-E710E27904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DB11F14-97BB-3EB6-1366-57EB09C435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14E007C-51AC-4613-8265-C81BA018B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3676804-536B-2E22-FE0B-962C7FA77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A34A5B7-9763-1706-B5CB-05144CAF9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78203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78A2110-D640-DE93-981D-17CAC50DA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22B9769-3000-AB29-AB05-2B3FCE2B98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EF66BE4-8575-83B2-8266-1A55AD031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10CAFF2-524B-182E-DB9B-52294DD70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4CB4CFA-5E28-674C-488C-405ADB7A2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84070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403BDA34-BBDF-7F3A-CF35-8EB1338748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6A76526-9186-CF41-9DB0-3359758375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1C738C1-A2E0-8F39-8E56-87E099895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1A79D80-7BA6-6BC6-4733-7D26CB0F3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32BE477-EFEE-992C-6558-B6A608D0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02278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38E4203-BD49-BE3E-752F-2DB00F6A0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724D59D-0FD8-F470-6475-71EC960F2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6F5387E-2985-EBFF-D749-E22F67B7E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FD9114B5-FDB5-FB9E-D801-D435F2BB7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F73F4E0-FE7D-6EAE-7B7D-C510AD873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13593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DFF5556-9F9D-7C99-87C9-324496D79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6B12713B-60AC-6E29-9C33-852C1435D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EF81429-1967-F190-A03C-7C3DC2F18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A2EB70F-36C5-5E52-B9AF-E3145385F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9549969-8AD6-0703-CA2C-09F8BF113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90521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5511F88-DE8E-FB92-88AA-6580DE543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6EE8BBD-65ED-CA0F-E258-531940BA9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4DDCCF98-D748-0355-8095-ACC0C9E86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A1F30D10-2E68-0533-BFDB-A11AC1382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A3605F8-56A1-05B0-191D-FE2918A57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7AC04CF-2055-58CB-0121-07FEF1D5C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30903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45B7AAA-6A85-F2D2-E119-C86384162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6EB7E91D-AF18-1774-44CB-5357D3CBC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20E5646-5211-C96C-9B80-04226C8E7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0F6A2A22-1E66-9483-7DDA-95E714D7B2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9312FFB5-F5FA-8A7C-F403-47F9A7AA5C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97BE6C48-F0D2-9967-3536-E055F6DC2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0D4E59E7-ACD3-18DD-5783-7DF6FF1B6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B1AD5590-04C5-F5E2-1523-07D2A1FBF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47249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7F5BE8F-F2D5-7672-872F-34FF7F065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C3847E0F-6CF3-DDD9-4C14-D8559269E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07540F15-9902-1ADB-6CAC-7BE894107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440C829A-8B35-33B0-5BC4-2501ECCEE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38989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4801A5A-5365-EA53-3B48-810244815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65569DF8-910F-DB00-7B36-834051EFD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2FF1845F-DFA7-5926-90D7-727561685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67347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AFD678B-3721-C5EA-9C33-A22B49108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E1CB739-2691-BC89-B219-2BB8A16D2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9A1B8B21-69EE-358E-4573-4D4BB8D6F2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3526CA18-D4AE-A458-C112-0377C3401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564FAD0-8F65-7586-F56D-979596D76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FB73D04-F3FF-A440-37BB-2EA4ED0DC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61921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27A1720-247B-092E-CFFB-0634196C1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7F284280-4122-7AC2-03C8-6F162A9A38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EDFF0280-E101-4A11-2ED8-AFB3A2A0F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48FD57A9-6626-A72F-68FB-B4A1231D8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EEE56D7D-FA46-9A75-E51D-84AF7A917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0162CFE0-9250-AB8A-FB59-39D029E1A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63107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605089A5-5523-1160-22BC-1C852C002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CEC15DC3-A984-A575-68A7-E86AED50E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B4C2942-0E5F-8922-4DB1-B8ADDE6240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CE22E9-B91D-4082-8C17-DDCDA3584C2F}" type="datetimeFigureOut">
              <a:rPr lang="he-IL" smtClean="0"/>
              <a:t>ט"ז/כסלו/תשפ"ו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C14654D-0ABA-5074-3614-DE088FAA35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C7C774C-D07A-AF3D-B970-16932960F3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9E6BD3-305B-4306-A7E5-525C319F7CB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61005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elegaboz/first_Data_for_lub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3120F719-0F76-1EFE-EA5B-22E46CAA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422" y="4267832"/>
            <a:ext cx="5957578" cy="1297115"/>
          </a:xfrm>
        </p:spPr>
        <p:txBody>
          <a:bodyPr anchor="t">
            <a:noAutofit/>
          </a:bodyPr>
          <a:lstStyle/>
          <a:p>
            <a:pPr algn="l"/>
            <a:r>
              <a:rPr lang="en-US" sz="6000" dirty="0">
                <a:solidFill>
                  <a:schemeClr val="tx2"/>
                </a:solidFill>
              </a:rPr>
              <a:t>Data Presentation</a:t>
            </a:r>
            <a:endParaRPr lang="he-IL" sz="6000" dirty="0">
              <a:solidFill>
                <a:schemeClr val="tx2"/>
              </a:solidFill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E4CCB11-3E17-1853-0ECF-243E2411D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marL="0" indent="0" algn="l">
              <a:buNone/>
            </a:pPr>
            <a:r>
              <a:rPr lang="en-US" sz="2000" dirty="0">
                <a:solidFill>
                  <a:schemeClr val="tx2"/>
                </a:solidFill>
              </a:rPr>
              <a:t>Peleg Abraham-Oz</a:t>
            </a:r>
            <a:endParaRPr lang="he-IL" sz="2000" dirty="0">
              <a:solidFill>
                <a:schemeClr val="tx2"/>
              </a:solidFill>
            </a:endParaRPr>
          </a:p>
        </p:txBody>
      </p:sp>
      <p:pic>
        <p:nvPicPr>
          <p:cNvPr id="7" name="Graphic 6" descr="מסד נתונים">
            <a:extLst>
              <a:ext uri="{FF2B5EF4-FFF2-40B4-BE49-F238E27FC236}">
                <a16:creationId xmlns:a16="http://schemas.microsoft.com/office/drawing/2014/main" id="{0B8090C7-D422-FEBE-3556-9EBC1C290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68508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0D8B04-051C-66DE-1F99-0DDE8B4508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567AA936-C97A-19B4-4DB3-A0DED607CD8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10" name="מציין מיקום תוכן 9">
            <a:extLst>
              <a:ext uri="{FF2B5EF4-FFF2-40B4-BE49-F238E27FC236}">
                <a16:creationId xmlns:a16="http://schemas.microsoft.com/office/drawing/2014/main" id="{954F0A6D-35BC-EA94-9A6F-958B02716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graphicFrame>
        <p:nvGraphicFramePr>
          <p:cNvPr id="3" name="טבלה 2">
            <a:extLst>
              <a:ext uri="{FF2B5EF4-FFF2-40B4-BE49-F238E27FC236}">
                <a16:creationId xmlns:a16="http://schemas.microsoft.com/office/drawing/2014/main" id="{75236761-B4A9-4199-E9E1-B55FAF083D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501437"/>
              </p:ext>
            </p:extLst>
          </p:nvPr>
        </p:nvGraphicFramePr>
        <p:xfrm>
          <a:off x="25301" y="1145756"/>
          <a:ext cx="12166698" cy="5712246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6083349">
                  <a:extLst>
                    <a:ext uri="{9D8B030D-6E8A-4147-A177-3AD203B41FA5}">
                      <a16:colId xmlns:a16="http://schemas.microsoft.com/office/drawing/2014/main" val="815528751"/>
                    </a:ext>
                  </a:extLst>
                </a:gridCol>
                <a:gridCol w="6083349">
                  <a:extLst>
                    <a:ext uri="{9D8B030D-6E8A-4147-A177-3AD203B41FA5}">
                      <a16:colId xmlns:a16="http://schemas.microsoft.com/office/drawing/2014/main" val="1153697084"/>
                    </a:ext>
                  </a:extLst>
                </a:gridCol>
              </a:tblGrid>
              <a:tr h="817635">
                <a:tc gridSpan="2"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T-test results</a:t>
                      </a: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pPr algn="ctr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2382900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t-statistic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-1.0912</a:t>
                      </a:r>
                      <a:endParaRPr lang="he-IL" sz="4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44486408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p-value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0.279</a:t>
                      </a:r>
                      <a:endParaRPr lang="he-IL" sz="4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22088660"/>
                  </a:ext>
                </a:extLst>
              </a:tr>
              <a:tr h="1624071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Degrees of Freedom (</a:t>
                      </a:r>
                      <a:r>
                        <a:rPr lang="en-US" sz="4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</a:t>
                      </a: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33812922"/>
                  </a:ext>
                </a:extLst>
              </a:tr>
              <a:tr h="817635">
                <a:tc gridSpan="2"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Effect size(Cohen's d)</a:t>
                      </a:r>
                    </a:p>
                  </a:txBody>
                  <a:tcPr marL="6350" marR="6350" marT="6350" marB="0" anchor="b">
                    <a:solidFill>
                      <a:schemeClr val="bg2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275865959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Cohen's d 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-0.281</a:t>
                      </a:r>
                      <a:endParaRPr lang="he-IL" sz="4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763101133"/>
                  </a:ext>
                </a:extLst>
              </a:tr>
            </a:tbl>
          </a:graphicData>
        </a:graphic>
      </p:graphicFrame>
      <p:sp>
        <p:nvSpPr>
          <p:cNvPr id="4" name="כותרת 1">
            <a:extLst>
              <a:ext uri="{FF2B5EF4-FFF2-40B4-BE49-F238E27FC236}">
                <a16:creationId xmlns:a16="http://schemas.microsoft.com/office/drawing/2014/main" id="{1FB3EBB6-2AE8-15BB-8719-107B4F08E724}"/>
              </a:ext>
            </a:extLst>
          </p:cNvPr>
          <p:cNvSpPr txBox="1">
            <a:spLocks/>
          </p:cNvSpPr>
          <p:nvPr/>
        </p:nvSpPr>
        <p:spPr>
          <a:xfrm>
            <a:off x="609600" y="-60900"/>
            <a:ext cx="11024212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T-test independent- ADHD , Control</a:t>
            </a:r>
            <a:endParaRPr lang="he-IL" sz="8000" b="1" dirty="0"/>
          </a:p>
        </p:txBody>
      </p:sp>
    </p:spTree>
    <p:extLst>
      <p:ext uri="{BB962C8B-B14F-4D97-AF65-F5344CB8AC3E}">
        <p14:creationId xmlns:p14="http://schemas.microsoft.com/office/powerpoint/2010/main" val="1369883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6CC45-AC1A-2BA6-D1CA-8762C85EBF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BA6C7BCE-D1A4-9ED3-83A1-C774453EF2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C9BFCC0B-D775-C9A9-9EFD-B45542106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8" name="מציין מיקום תוכן 7" descr="תמונה שמכילה טקסט, צילום מסך, תרשים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14D3024-43F2-4FF0-4AF3-601A3E389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9292"/>
            <a:ext cx="11353800" cy="6917291"/>
          </a:xfrm>
        </p:spPr>
      </p:pic>
    </p:spTree>
    <p:extLst>
      <p:ext uri="{BB962C8B-B14F-4D97-AF65-F5344CB8AC3E}">
        <p14:creationId xmlns:p14="http://schemas.microsoft.com/office/powerpoint/2010/main" val="1587632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D5006D-E68F-B9D8-B8A7-8910BFF13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8515B5-8D3B-6018-4249-C4E6A150C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6C2B517-E2C3-2405-C2F6-90203A43A8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E72E8D1-4A0C-0898-3B6E-034E96445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0864723-9C18-AA1C-A8B5-38DC6F5CF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CA19000-3E26-CC91-ECF3-8C885A80A0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F6B9189-3587-42E3-A298-40EA5C367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68E7B1-8A8C-439D-3427-A83A3CA02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2AE2C67-E82E-116F-B117-757F84569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706CC9C-E575-83D1-CCA0-E1094A6B0C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48245F-B7C3-9C24-BC5F-CCF6A9176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42F7228-DB08-8F8B-33A4-1A88A4A1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4" name="כותרת 1">
            <a:extLst>
              <a:ext uri="{FF2B5EF4-FFF2-40B4-BE49-F238E27FC236}">
                <a16:creationId xmlns:a16="http://schemas.microsoft.com/office/drawing/2014/main" id="{4AFDC799-952C-DBAB-9D69-985F1BA43C49}"/>
              </a:ext>
            </a:extLst>
          </p:cNvPr>
          <p:cNvSpPr txBox="1">
            <a:spLocks/>
          </p:cNvSpPr>
          <p:nvPr/>
        </p:nvSpPr>
        <p:spPr>
          <a:xfrm>
            <a:off x="3111660" y="1442988"/>
            <a:ext cx="6142011" cy="2387918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7200" b="1" dirty="0">
                <a:solidFill>
                  <a:schemeClr val="tx2"/>
                </a:solidFill>
              </a:rPr>
              <a:t>Classroom-Interest level</a:t>
            </a:r>
            <a:endParaRPr lang="he-IL" sz="5200" b="1" dirty="0">
              <a:solidFill>
                <a:schemeClr val="tx2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ADFDD15-C84B-7F78-2601-00E5C2904A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029584A-98CB-578E-A1C5-9A924936C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82EE145-3C31-7097-3103-7714843053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137B6E6-18CF-0041-629C-556A481BC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F8AE12A-5410-06F4-7397-65D9EF1E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6D49304-5AB5-9BF0-12E0-94B6157ED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1D1C0D1-8FC8-AFB7-D746-A4A14ED670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FC8E033-CC7B-2B09-3C63-F7D22B734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45EDCCF-85B5-0489-A76B-1B75231DDE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908889D-B4BE-D59D-A24F-EC098E82FD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13297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77407E-44BE-6F2F-6695-112719059C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2867D1A2-62B0-B1CE-DE1B-916114FCC8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CACC6700-4599-BC49-0B88-3FFE42043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6" name="מציין מיקום תוכן 5" descr="תמונה שמכילה טקסט, תרשים, צילום מסך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75E2E966-D631-A982-1343-B32F48624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16"/>
            <a:ext cx="11353800" cy="6857990"/>
          </a:xfrm>
        </p:spPr>
      </p:pic>
    </p:spTree>
    <p:extLst>
      <p:ext uri="{BB962C8B-B14F-4D97-AF65-F5344CB8AC3E}">
        <p14:creationId xmlns:p14="http://schemas.microsoft.com/office/powerpoint/2010/main" val="510300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4DFD35-1267-4094-63E8-EC53FD714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7AE1A0-A9BB-4B9C-E66A-1B08D95F086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graphicFrame>
        <p:nvGraphicFramePr>
          <p:cNvPr id="7" name="מציין מיקום תוכן 6">
            <a:extLst>
              <a:ext uri="{FF2B5EF4-FFF2-40B4-BE49-F238E27FC236}">
                <a16:creationId xmlns:a16="http://schemas.microsoft.com/office/drawing/2014/main" id="{6CCE0B40-58B8-3C37-9BF6-309AF5C01F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0201644"/>
              </p:ext>
            </p:extLst>
          </p:nvPr>
        </p:nvGraphicFramePr>
        <p:xfrm>
          <a:off x="254000" y="1825624"/>
          <a:ext cx="11099800" cy="4189584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1942129300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val="395748874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23228120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23976824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746622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505930"/>
                    </a:ext>
                  </a:extLst>
                </a:gridCol>
              </a:tblGrid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Source of Variation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</a:t>
                      </a:r>
                      <a:endParaRPr lang="en-US" sz="3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P-value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 crit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37201146"/>
                  </a:ext>
                </a:extLst>
              </a:tr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Between Groups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0.558111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0.18155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0.83412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3.04701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259267018"/>
                  </a:ext>
                </a:extLst>
              </a:tr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Within Groups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272.05183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1"/>
                      <a:endParaRPr lang="he-IL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endParaRPr lang="he-IL" sz="3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endParaRPr lang="he-IL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282421"/>
                  </a:ext>
                </a:extLst>
              </a:tr>
            </a:tbl>
          </a:graphicData>
        </a:graphic>
      </p:graphicFrame>
      <p:sp>
        <p:nvSpPr>
          <p:cNvPr id="6" name="כותרת 1">
            <a:extLst>
              <a:ext uri="{FF2B5EF4-FFF2-40B4-BE49-F238E27FC236}">
                <a16:creationId xmlns:a16="http://schemas.microsoft.com/office/drawing/2014/main" id="{01728911-B800-DE3B-0C1E-9E83AAAD08BA}"/>
              </a:ext>
            </a:extLst>
          </p:cNvPr>
          <p:cNvSpPr txBox="1">
            <a:spLocks/>
          </p:cNvSpPr>
          <p:nvPr/>
        </p:nvSpPr>
        <p:spPr>
          <a:xfrm>
            <a:off x="497392" y="-198063"/>
            <a:ext cx="11222516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Anova- one way</a:t>
            </a:r>
            <a:endParaRPr lang="he-IL" sz="8000" b="1" dirty="0"/>
          </a:p>
        </p:txBody>
      </p:sp>
    </p:spTree>
    <p:extLst>
      <p:ext uri="{BB962C8B-B14F-4D97-AF65-F5344CB8AC3E}">
        <p14:creationId xmlns:p14="http://schemas.microsoft.com/office/powerpoint/2010/main" val="4272791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9FDE81-8478-782D-D792-412877ADE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AA1BDCF2-FE0D-891B-BEE7-BA26E5D5562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C81DA9AB-3996-25C2-417C-B0F9AD181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6" name="מציין מיקום תוכן 5" descr="תמונה שמכילה טקסט, תרשים, צילום מסך, עלילה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28A2281-AD72-5775-DD38-C5AFF6C54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74"/>
            <a:ext cx="11353800" cy="6852915"/>
          </a:xfrm>
        </p:spPr>
      </p:pic>
    </p:spTree>
    <p:extLst>
      <p:ext uri="{BB962C8B-B14F-4D97-AF65-F5344CB8AC3E}">
        <p14:creationId xmlns:p14="http://schemas.microsoft.com/office/powerpoint/2010/main" val="2058065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BD19A-9BD4-B759-2085-7AC637AAAF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0D3C7ABE-2476-9097-1C1F-575E061E5DA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10" name="מציין מיקום תוכן 9">
            <a:extLst>
              <a:ext uri="{FF2B5EF4-FFF2-40B4-BE49-F238E27FC236}">
                <a16:creationId xmlns:a16="http://schemas.microsoft.com/office/drawing/2014/main" id="{93309BDB-AA6C-133F-2072-646AA2597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graphicFrame>
        <p:nvGraphicFramePr>
          <p:cNvPr id="3" name="טבלה 2">
            <a:extLst>
              <a:ext uri="{FF2B5EF4-FFF2-40B4-BE49-F238E27FC236}">
                <a16:creationId xmlns:a16="http://schemas.microsoft.com/office/drawing/2014/main" id="{B11D6620-84CB-E91E-7627-1A8B1DF304F5}"/>
              </a:ext>
            </a:extLst>
          </p:cNvPr>
          <p:cNvGraphicFramePr>
            <a:graphicFrameLocks noGrp="1"/>
          </p:cNvGraphicFramePr>
          <p:nvPr/>
        </p:nvGraphicFramePr>
        <p:xfrm>
          <a:off x="25301" y="1145756"/>
          <a:ext cx="12166698" cy="5712246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6083349">
                  <a:extLst>
                    <a:ext uri="{9D8B030D-6E8A-4147-A177-3AD203B41FA5}">
                      <a16:colId xmlns:a16="http://schemas.microsoft.com/office/drawing/2014/main" val="815528751"/>
                    </a:ext>
                  </a:extLst>
                </a:gridCol>
                <a:gridCol w="6083349">
                  <a:extLst>
                    <a:ext uri="{9D8B030D-6E8A-4147-A177-3AD203B41FA5}">
                      <a16:colId xmlns:a16="http://schemas.microsoft.com/office/drawing/2014/main" val="1153697084"/>
                    </a:ext>
                  </a:extLst>
                </a:gridCol>
              </a:tblGrid>
              <a:tr h="817635">
                <a:tc gridSpan="2"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T-test results</a:t>
                      </a: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pPr algn="ctr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2382900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t-statistic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0.3295</a:t>
                      </a:r>
                      <a:endParaRPr lang="he-IL" sz="4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44486408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p-value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0.7429</a:t>
                      </a:r>
                      <a:endParaRPr lang="he-IL" sz="4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22088660"/>
                  </a:ext>
                </a:extLst>
              </a:tr>
              <a:tr h="1624071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Degrees of Freedom (</a:t>
                      </a:r>
                      <a:r>
                        <a:rPr lang="en-US" sz="4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</a:t>
                      </a: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33812922"/>
                  </a:ext>
                </a:extLst>
              </a:tr>
              <a:tr h="817635">
                <a:tc gridSpan="2"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Effect size(Cohen's d)</a:t>
                      </a:r>
                    </a:p>
                  </a:txBody>
                  <a:tcPr marL="6350" marR="6350" marT="6350" marB="0" anchor="b">
                    <a:solidFill>
                      <a:schemeClr val="bg2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275865959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Cohen's d 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0.0851</a:t>
                      </a:r>
                      <a:endParaRPr lang="he-IL" sz="4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763101133"/>
                  </a:ext>
                </a:extLst>
              </a:tr>
            </a:tbl>
          </a:graphicData>
        </a:graphic>
      </p:graphicFrame>
      <p:sp>
        <p:nvSpPr>
          <p:cNvPr id="4" name="כותרת 1">
            <a:extLst>
              <a:ext uri="{FF2B5EF4-FFF2-40B4-BE49-F238E27FC236}">
                <a16:creationId xmlns:a16="http://schemas.microsoft.com/office/drawing/2014/main" id="{34A60553-2912-BE12-DC4B-8310228A29ED}"/>
              </a:ext>
            </a:extLst>
          </p:cNvPr>
          <p:cNvSpPr txBox="1">
            <a:spLocks/>
          </p:cNvSpPr>
          <p:nvPr/>
        </p:nvSpPr>
        <p:spPr>
          <a:xfrm>
            <a:off x="609600" y="-60900"/>
            <a:ext cx="11024212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T-test independent- ADHD , Control</a:t>
            </a:r>
            <a:endParaRPr lang="he-IL" sz="8000" b="1" dirty="0"/>
          </a:p>
        </p:txBody>
      </p:sp>
    </p:spTree>
    <p:extLst>
      <p:ext uri="{BB962C8B-B14F-4D97-AF65-F5344CB8AC3E}">
        <p14:creationId xmlns:p14="http://schemas.microsoft.com/office/powerpoint/2010/main" val="1984959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8B6AF1E-255B-D4E6-C921-FDE2C365236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pic>
        <p:nvPicPr>
          <p:cNvPr id="7" name="מציין מיקום תוכן 6" descr="תמונה שמכילה טקסט, צילום מסך, תרשים, קו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3E24C378-4A0C-B890-9B11-2FFA0FDD4C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68"/>
            <a:ext cx="11182120" cy="6860267"/>
          </a:xfrm>
        </p:spPr>
      </p:pic>
    </p:spTree>
    <p:extLst>
      <p:ext uri="{BB962C8B-B14F-4D97-AF65-F5344CB8AC3E}">
        <p14:creationId xmlns:p14="http://schemas.microsoft.com/office/powerpoint/2010/main" val="4868151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B00083-3F04-1814-C6B3-30B26DCC8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2D6E13B-9B65-890B-33A0-F5FF0A6D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736E867-C289-F457-6013-D024E6F09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BD4DF04-E7E6-4222-72B1-41170281E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464E738-CB92-E1A5-1F8E-A402E2908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F791DB2-6A91-9191-36A0-CD66A60B5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C9C7825-2B13-1F03-9CB1-DBB96C5D9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30F88C9-55A5-4BD0-0BC1-3E724FF3D6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B713AF3-100E-CEE6-466E-59611AF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A1EC8C2-9453-19AB-374C-950F05FAF0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CCF8572-2AF4-914B-982D-38B32A2D5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77B1D11-7528-29C2-55C7-0617E68FB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4" name="כותרת 1">
            <a:extLst>
              <a:ext uri="{FF2B5EF4-FFF2-40B4-BE49-F238E27FC236}">
                <a16:creationId xmlns:a16="http://schemas.microsoft.com/office/drawing/2014/main" id="{90FA533E-B1F2-5C70-9EE1-0C6DF98C6338}"/>
              </a:ext>
            </a:extLst>
          </p:cNvPr>
          <p:cNvSpPr txBox="1">
            <a:spLocks/>
          </p:cNvSpPr>
          <p:nvPr/>
        </p:nvSpPr>
        <p:spPr>
          <a:xfrm>
            <a:off x="3111660" y="1442988"/>
            <a:ext cx="6142011" cy="2387918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7200" b="1" dirty="0">
                <a:solidFill>
                  <a:schemeClr val="tx2"/>
                </a:solidFill>
              </a:rPr>
              <a:t>Cafe</a:t>
            </a:r>
            <a:endParaRPr lang="he-IL" sz="5200" b="1" dirty="0">
              <a:solidFill>
                <a:schemeClr val="tx2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624B7BD-E36C-4E1C-C63C-F9E36F37A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9096E98-89FF-6BFA-5CCC-93DE6F5C1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F09C159-9644-4780-E078-AD6DF7440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B154111-D448-D296-1F04-6945513F0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CF73E63-EFDD-4EE9-4756-53E51555CF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A49910B-B918-5093-0FDC-A38A4DC7B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69CFF2F-C91F-6207-689F-28A7F4F6C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A091370-5854-06F6-DA56-8EBF87E5D8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BBB5CFD-9AB2-6B63-3119-36D0FF16E0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E8ED7BC-5E3C-5503-A886-103597A55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115421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9796DA-3814-09B3-B94A-C0E1D2223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4B6B325-BA0A-6312-4C48-4F5759995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2DC62E9-4820-1B21-DAB5-8D21633CBB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8C6E992-A4E2-E270-DECB-6FBD8EB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3489F5-4591-DB2B-FD13-EB971A69A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E8D3AD0-3E75-4291-FECC-C26BFD1379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5E5AD07-FA81-16F4-4C5E-817B7E6B8C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DCFF6AB-674D-9F8B-E3B2-471D4BD7E5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8C07589-9967-347B-3515-FC076A8DB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388428C-0013-B56E-558B-9C500FE99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A2EA4BB-D0AC-7819-92B0-1132407EFF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584C220-BC79-7DB9-97BE-E05E05F5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4" name="כותרת 1">
            <a:extLst>
              <a:ext uri="{FF2B5EF4-FFF2-40B4-BE49-F238E27FC236}">
                <a16:creationId xmlns:a16="http://schemas.microsoft.com/office/drawing/2014/main" id="{1D4A221F-F755-C2C9-7F99-759665CE1573}"/>
              </a:ext>
            </a:extLst>
          </p:cNvPr>
          <p:cNvSpPr txBox="1">
            <a:spLocks/>
          </p:cNvSpPr>
          <p:nvPr/>
        </p:nvSpPr>
        <p:spPr>
          <a:xfrm>
            <a:off x="3279376" y="1343836"/>
            <a:ext cx="6142011" cy="2387918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7200" b="1" dirty="0">
                <a:solidFill>
                  <a:schemeClr val="tx2"/>
                </a:solidFill>
              </a:rPr>
              <a:t>Café</a:t>
            </a:r>
          </a:p>
          <a:p>
            <a:pPr algn="ctr">
              <a:spcAft>
                <a:spcPts val="600"/>
              </a:spcAft>
            </a:pPr>
            <a:r>
              <a:rPr lang="en-US" sz="7200" b="1" dirty="0">
                <a:solidFill>
                  <a:schemeClr val="tx2"/>
                </a:solidFill>
              </a:rPr>
              <a:t>-Accuracy</a:t>
            </a:r>
            <a:endParaRPr lang="he-IL" sz="5200" b="1" dirty="0">
              <a:solidFill>
                <a:schemeClr val="tx2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B920AF9-15C7-6018-406A-C233CD2CE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CAA0A90-C931-C563-7392-D59160BC95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CE1B13A-4878-2A15-D215-7FD17AA43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01A87FF-492D-8BF8-F56B-EEBA27763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BCB4E98-4C6C-E744-F3F0-13CD5C04CF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51C4037-D789-470A-D17D-898140614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7283590-387A-F552-C2B4-C180206B2E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B0AE6F1-4A33-D80B-43EB-7624595B2E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B2E4529-2D3D-0F9C-8F74-41A2EA483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91297D8-BACC-6FC6-BA7E-60EEBEB3C0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0122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053CBF-3932-45FF-8285-EE5146085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E751C04-BEA6-446B-A678-9C74819EBD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8230" y="-8167"/>
            <a:ext cx="4834070" cy="2488150"/>
            <a:chOff x="6867015" y="-1"/>
            <a:chExt cx="5324985" cy="3251912"/>
          </a:xfrm>
          <a:solidFill>
            <a:schemeClr val="bg1">
              <a:alpha val="3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625A013-D9BE-43C4-AF21-6F2B003EF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7875715-EC2E-457F-851D-F6C817685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7E41CC6-0C83-40EE-80BB-79394D9E9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0603498-5DFE-4D26-BFB5-C9269C9BDB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FA5CF036-B421-9AFE-4362-D759068B1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334" y="317233"/>
            <a:ext cx="7563876" cy="1837349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chemeClr val="tx2"/>
                </a:solidFill>
              </a:rPr>
              <a:t>General information</a:t>
            </a:r>
            <a:endParaRPr lang="he-IL" sz="5400" b="1" dirty="0">
              <a:solidFill>
                <a:schemeClr val="tx2"/>
              </a:solidFill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DBE556E-F2D2-C874-4DAB-C6DBDA475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2230" y="2979335"/>
            <a:ext cx="8732440" cy="3628293"/>
          </a:xfrm>
        </p:spPr>
        <p:txBody>
          <a:bodyPr anchor="t">
            <a:normAutofit fontScale="92500" lnSpcReduction="20000"/>
          </a:bodyPr>
          <a:lstStyle/>
          <a:p>
            <a:pPr algn="l" rtl="0"/>
            <a:r>
              <a:rPr lang="en-US" sz="4000" dirty="0">
                <a:solidFill>
                  <a:schemeClr val="tx2"/>
                </a:solidFill>
              </a:rPr>
              <a:t>Subjects total: 65</a:t>
            </a:r>
          </a:p>
          <a:p>
            <a:pPr algn="l" rtl="0"/>
            <a:r>
              <a:rPr lang="en-US" sz="4000" dirty="0">
                <a:solidFill>
                  <a:schemeClr val="tx2"/>
                </a:solidFill>
              </a:rPr>
              <a:t>Two environment: Classroom &amp; Café</a:t>
            </a:r>
          </a:p>
          <a:p>
            <a:pPr algn="l" rtl="0"/>
            <a:r>
              <a:rPr lang="en-US" sz="4000" dirty="0">
                <a:solidFill>
                  <a:schemeClr val="tx2"/>
                </a:solidFill>
              </a:rPr>
              <a:t>Subject data : </a:t>
            </a:r>
            <a:r>
              <a:rPr lang="he-IL" sz="4000" dirty="0">
                <a:solidFill>
                  <a:schemeClr val="tx2"/>
                </a:solidFill>
              </a:rPr>
              <a:t> 60</a:t>
            </a:r>
            <a:endParaRPr lang="en-US" sz="4000" dirty="0">
              <a:solidFill>
                <a:schemeClr val="tx2"/>
              </a:solidFill>
            </a:endParaRPr>
          </a:p>
          <a:p>
            <a:pPr algn="l" rtl="0"/>
            <a:r>
              <a:rPr lang="en-US" sz="4000" dirty="0">
                <a:solidFill>
                  <a:schemeClr val="tx2"/>
                </a:solidFill>
              </a:rPr>
              <a:t>Subject that not included: </a:t>
            </a:r>
            <a:br>
              <a:rPr lang="en-US" sz="4000" dirty="0">
                <a:solidFill>
                  <a:schemeClr val="tx2"/>
                </a:solidFill>
              </a:rPr>
            </a:br>
            <a:r>
              <a:rPr lang="en-US" sz="4000" dirty="0">
                <a:solidFill>
                  <a:schemeClr val="tx2"/>
                </a:solidFill>
              </a:rPr>
              <a:t>40 (one session), 47 (outlier, but included), 60 (same part twice), 26 (one session) </a:t>
            </a:r>
            <a:endParaRPr lang="he-IL" sz="4000" dirty="0">
              <a:solidFill>
                <a:schemeClr val="tx2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63ACBA3-DEFD-4C6D-BBA0-64468FA99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058275" y="4146310"/>
            <a:ext cx="3142400" cy="2716805"/>
            <a:chOff x="-305" y="-4155"/>
            <a:chExt cx="2514948" cy="2174333"/>
          </a:xfrm>
          <a:solidFill>
            <a:schemeClr val="bg1">
              <a:alpha val="3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2F7819D-2B89-4D80-A1C3-8B318116B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7065990-2350-41B3-858B-20EF8744F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8DA7EC7-CAA0-4665-AA29-BFBA806EC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1132A14-489F-4CED-B626-2A1711C98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136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02EAF9-F991-9379-C8A9-5E631F954C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E16ED439-ECC4-2142-B549-8EF3CDAECB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D6736E29-2A31-A062-93A8-D47B23B98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2A29900-525B-0CE2-DDAC-6677CDD76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מציין מיקום תוכן 5" descr="תמונה שמכילה טקסט, צילום מסך, תרשים, מלבן">
            <a:extLst>
              <a:ext uri="{FF2B5EF4-FFF2-40B4-BE49-F238E27FC236}">
                <a16:creationId xmlns:a16="http://schemas.microsoft.com/office/drawing/2014/main" id="{502711F9-4309-0919-A189-0B0D366177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3537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405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541AC3-110E-3DE4-F476-710772760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FBA90584-BD43-6C63-2CF2-DB52D79881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BEE33852-BFA3-2E4D-02DF-96AE26A87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7" name="מציין מיקום תוכן 6" descr="תמונה שמכילה טקסט, צילום מסך, תרשים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97C4E6BF-33DA-9B2B-7B7D-01D33E6DB4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353800" cy="6857989"/>
          </a:xfrm>
        </p:spPr>
      </p:pic>
    </p:spTree>
    <p:extLst>
      <p:ext uri="{BB962C8B-B14F-4D97-AF65-F5344CB8AC3E}">
        <p14:creationId xmlns:p14="http://schemas.microsoft.com/office/powerpoint/2010/main" val="125000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20E25C-2F60-588D-773B-321CC0968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6F95D1E-F6D2-2EE2-15C6-9652F41FA0F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graphicFrame>
        <p:nvGraphicFramePr>
          <p:cNvPr id="7" name="מציין מיקום תוכן 6">
            <a:extLst>
              <a:ext uri="{FF2B5EF4-FFF2-40B4-BE49-F238E27FC236}">
                <a16:creationId xmlns:a16="http://schemas.microsoft.com/office/drawing/2014/main" id="{98BB0B6A-1833-2476-CA32-C126CD04C9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4309903"/>
              </p:ext>
            </p:extLst>
          </p:nvPr>
        </p:nvGraphicFramePr>
        <p:xfrm>
          <a:off x="254000" y="1825624"/>
          <a:ext cx="11099800" cy="4189584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1942129300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val="395748874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23228120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23976824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746622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505930"/>
                    </a:ext>
                  </a:extLst>
                </a:gridCol>
              </a:tblGrid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Source of Variation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</a:t>
                      </a:r>
                      <a:endParaRPr lang="en-US" sz="3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P-value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 crit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37201146"/>
                  </a:ext>
                </a:extLst>
              </a:tr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Between Groups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9.236111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0.090061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0.913917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3.047012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259267018"/>
                  </a:ext>
                </a:extLst>
              </a:tr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Within Groups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9076.042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endParaRPr lang="he-IL" sz="3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08282421"/>
                  </a:ext>
                </a:extLst>
              </a:tr>
            </a:tbl>
          </a:graphicData>
        </a:graphic>
      </p:graphicFrame>
      <p:sp>
        <p:nvSpPr>
          <p:cNvPr id="6" name="כותרת 1">
            <a:extLst>
              <a:ext uri="{FF2B5EF4-FFF2-40B4-BE49-F238E27FC236}">
                <a16:creationId xmlns:a16="http://schemas.microsoft.com/office/drawing/2014/main" id="{D3881E3F-8B64-2802-B691-183AC65E59B4}"/>
              </a:ext>
            </a:extLst>
          </p:cNvPr>
          <p:cNvSpPr txBox="1">
            <a:spLocks/>
          </p:cNvSpPr>
          <p:nvPr/>
        </p:nvSpPr>
        <p:spPr>
          <a:xfrm>
            <a:off x="497392" y="-198063"/>
            <a:ext cx="11222516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Anova- one way</a:t>
            </a:r>
            <a:endParaRPr lang="he-IL" sz="8000" b="1" dirty="0"/>
          </a:p>
        </p:txBody>
      </p:sp>
    </p:spTree>
    <p:extLst>
      <p:ext uri="{BB962C8B-B14F-4D97-AF65-F5344CB8AC3E}">
        <p14:creationId xmlns:p14="http://schemas.microsoft.com/office/powerpoint/2010/main" val="1067132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25E06-B76E-50B4-93DB-55C66EFAB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2C6F675B-B86D-2101-125F-9FD3A672DFB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A700F753-3C0E-805D-E65B-CCF003FEF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8" name="מציין מיקום תוכן 7" descr="תמונה שמכילה טקסט, צילום מסך, תרשים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EBE5EF59-EAB0-0826-E002-570E322DB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353799" cy="6857999"/>
          </a:xfrm>
        </p:spPr>
      </p:pic>
    </p:spTree>
    <p:extLst>
      <p:ext uri="{BB962C8B-B14F-4D97-AF65-F5344CB8AC3E}">
        <p14:creationId xmlns:p14="http://schemas.microsoft.com/office/powerpoint/2010/main" val="34462199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CEFBD9-60A5-2708-DDAE-54A4A085F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E9967EC0-8D1B-7894-48C1-02AE9EF564F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10" name="מציין מיקום תוכן 9">
            <a:extLst>
              <a:ext uri="{FF2B5EF4-FFF2-40B4-BE49-F238E27FC236}">
                <a16:creationId xmlns:a16="http://schemas.microsoft.com/office/drawing/2014/main" id="{F0B6CABF-57D2-B127-DF5A-5DE36B80D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graphicFrame>
        <p:nvGraphicFramePr>
          <p:cNvPr id="3" name="טבלה 2">
            <a:extLst>
              <a:ext uri="{FF2B5EF4-FFF2-40B4-BE49-F238E27FC236}">
                <a16:creationId xmlns:a16="http://schemas.microsoft.com/office/drawing/2014/main" id="{77D1716D-021D-269A-4A44-596222DE3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4243139"/>
              </p:ext>
            </p:extLst>
          </p:nvPr>
        </p:nvGraphicFramePr>
        <p:xfrm>
          <a:off x="25301" y="1145756"/>
          <a:ext cx="12166698" cy="5712246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6083349">
                  <a:extLst>
                    <a:ext uri="{9D8B030D-6E8A-4147-A177-3AD203B41FA5}">
                      <a16:colId xmlns:a16="http://schemas.microsoft.com/office/drawing/2014/main" val="815528751"/>
                    </a:ext>
                  </a:extLst>
                </a:gridCol>
                <a:gridCol w="6083349">
                  <a:extLst>
                    <a:ext uri="{9D8B030D-6E8A-4147-A177-3AD203B41FA5}">
                      <a16:colId xmlns:a16="http://schemas.microsoft.com/office/drawing/2014/main" val="1153697084"/>
                    </a:ext>
                  </a:extLst>
                </a:gridCol>
              </a:tblGrid>
              <a:tr h="817635">
                <a:tc gridSpan="2"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T-test results</a:t>
                      </a: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pPr algn="ctr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2382900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t-statistic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-3.004</a:t>
                      </a:r>
                      <a:endParaRPr lang="he-IL" sz="4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44486408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p-value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0.0039</a:t>
                      </a:r>
                      <a:endParaRPr lang="he-IL" sz="4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22088660"/>
                  </a:ext>
                </a:extLst>
              </a:tr>
              <a:tr h="1624071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Degrees of Freedom (</a:t>
                      </a:r>
                      <a:r>
                        <a:rPr lang="en-US" sz="4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</a:t>
                      </a: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33812922"/>
                  </a:ext>
                </a:extLst>
              </a:tr>
              <a:tr h="817635">
                <a:tc gridSpan="2"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Effect size(Cohen's d)</a:t>
                      </a:r>
                    </a:p>
                  </a:txBody>
                  <a:tcPr marL="6350" marR="6350" marT="6350" marB="0" anchor="b">
                    <a:solidFill>
                      <a:schemeClr val="bg2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275865959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Cohen's d 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-0.7759</a:t>
                      </a:r>
                      <a:endParaRPr lang="he-IL" sz="4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763101133"/>
                  </a:ext>
                </a:extLst>
              </a:tr>
            </a:tbl>
          </a:graphicData>
        </a:graphic>
      </p:graphicFrame>
      <p:sp>
        <p:nvSpPr>
          <p:cNvPr id="4" name="כותרת 1">
            <a:extLst>
              <a:ext uri="{FF2B5EF4-FFF2-40B4-BE49-F238E27FC236}">
                <a16:creationId xmlns:a16="http://schemas.microsoft.com/office/drawing/2014/main" id="{C009660A-F8B6-ED03-912B-F659FA91021B}"/>
              </a:ext>
            </a:extLst>
          </p:cNvPr>
          <p:cNvSpPr txBox="1">
            <a:spLocks/>
          </p:cNvSpPr>
          <p:nvPr/>
        </p:nvSpPr>
        <p:spPr>
          <a:xfrm>
            <a:off x="609600" y="-60900"/>
            <a:ext cx="11024212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T-test independent- ADHD , Control</a:t>
            </a:r>
            <a:endParaRPr lang="he-IL" sz="8000" b="1" dirty="0"/>
          </a:p>
        </p:txBody>
      </p:sp>
    </p:spTree>
    <p:extLst>
      <p:ext uri="{BB962C8B-B14F-4D97-AF65-F5344CB8AC3E}">
        <p14:creationId xmlns:p14="http://schemas.microsoft.com/office/powerpoint/2010/main" val="31761788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CDCD6-BCD1-C841-5672-8DD29DDD5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9526BC2A-4B26-3274-7BED-0779A86F04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31359CC9-0EB9-37A7-453B-1378F5134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7" name="מציין מיקום תוכן 6" descr="תמונה שמכילה טקסט, צילום מסך, תרשים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C7D6DD5C-1A7A-BCEE-C0EE-A00C6C62DB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9292"/>
            <a:ext cx="11353800" cy="6917291"/>
          </a:xfrm>
        </p:spPr>
      </p:pic>
    </p:spTree>
    <p:extLst>
      <p:ext uri="{BB962C8B-B14F-4D97-AF65-F5344CB8AC3E}">
        <p14:creationId xmlns:p14="http://schemas.microsoft.com/office/powerpoint/2010/main" val="19464379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A9EA71-D373-C555-9C58-9FAD20344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4470421-AA3C-156C-067F-2D66CB329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E1C603-FED5-54F1-CCF7-6369B3D1B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CEDBC0E-46B3-853B-DD8A-B073BDDC9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4FF1B3E-F003-5AD0-871E-86A239D83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C21770-C29B-178E-9726-4EB437C20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088A6A4-44B7-BEF2-9015-7B4EF8B6BA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E60F3CA-6C2A-9646-846F-73CEDA9840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F0221D7-2076-6D43-8474-6BD4D9788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A43CF23-575D-916D-2A0C-E8920F6F0C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985C211-153B-0CAA-B8CD-799A51A567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8A59CD1-084D-4B5F-5E1E-E0BFFDEE0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4" name="כותרת 1">
            <a:extLst>
              <a:ext uri="{FF2B5EF4-FFF2-40B4-BE49-F238E27FC236}">
                <a16:creationId xmlns:a16="http://schemas.microsoft.com/office/drawing/2014/main" id="{758C9724-8C46-31AF-CEFC-1E5BE28F8772}"/>
              </a:ext>
            </a:extLst>
          </p:cNvPr>
          <p:cNvSpPr txBox="1">
            <a:spLocks/>
          </p:cNvSpPr>
          <p:nvPr/>
        </p:nvSpPr>
        <p:spPr>
          <a:xfrm>
            <a:off x="3279376" y="1343836"/>
            <a:ext cx="6142011" cy="2387918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7200" b="1" dirty="0">
                <a:solidFill>
                  <a:schemeClr val="tx2"/>
                </a:solidFill>
              </a:rPr>
              <a:t>Café</a:t>
            </a:r>
          </a:p>
          <a:p>
            <a:pPr algn="ctr">
              <a:spcAft>
                <a:spcPts val="600"/>
              </a:spcAft>
            </a:pPr>
            <a:r>
              <a:rPr lang="en-US" sz="7200" b="1" dirty="0">
                <a:solidFill>
                  <a:schemeClr val="tx2"/>
                </a:solidFill>
              </a:rPr>
              <a:t>-Interest level</a:t>
            </a:r>
            <a:endParaRPr lang="he-IL" sz="5200" b="1" dirty="0">
              <a:solidFill>
                <a:schemeClr val="tx2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A0AB5E-B3CE-5680-7DFC-50435229D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4D1C12A-E592-D3CF-0B48-E21572DDC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18876C9-C17B-E6D5-B05F-2F98E8C4E5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B0CC743-0F6E-86C7-5C22-F89353D05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2859BC0-6097-DB27-F8CD-BB11EA6A5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C365CDE-E85D-B922-0B1B-C2BB0873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7964AFE-DA18-3817-F069-C139D1F13D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2B02347-B157-ED29-B6F6-72FE4E515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3E8F026-6A98-26F8-6566-400034066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2599428-75C1-595B-E699-501D8EC18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81559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4F7FA5-665F-7843-B21B-7F128FBF7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30F32CDF-CF8E-B6D1-5CF6-FB21C54D163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0D3CD7A5-A3E2-6944-38DF-9B54AC8B4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מציין מיקום תוכן 3" descr="תמונה שמכילה טקסט, צילום מסך, תרשים, עיצוב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D6627318-C248-96E7-C1DF-5FF93EEDE3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16"/>
            <a:ext cx="11353800" cy="6845574"/>
          </a:xfrm>
        </p:spPr>
      </p:pic>
    </p:spTree>
    <p:extLst>
      <p:ext uri="{BB962C8B-B14F-4D97-AF65-F5344CB8AC3E}">
        <p14:creationId xmlns:p14="http://schemas.microsoft.com/office/powerpoint/2010/main" val="6189152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15FEF5-6A0B-7201-7F76-E5E63542D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65315343-5B5D-1C07-6B49-5A538C2995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10" name="מציין מיקום תוכן 9">
            <a:extLst>
              <a:ext uri="{FF2B5EF4-FFF2-40B4-BE49-F238E27FC236}">
                <a16:creationId xmlns:a16="http://schemas.microsoft.com/office/drawing/2014/main" id="{4BC979D2-0AF0-795D-50AE-FA8E7A918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graphicFrame>
        <p:nvGraphicFramePr>
          <p:cNvPr id="3" name="טבלה 2">
            <a:extLst>
              <a:ext uri="{FF2B5EF4-FFF2-40B4-BE49-F238E27FC236}">
                <a16:creationId xmlns:a16="http://schemas.microsoft.com/office/drawing/2014/main" id="{5747455C-451E-D377-7948-BB17ABB69D9B}"/>
              </a:ext>
            </a:extLst>
          </p:cNvPr>
          <p:cNvGraphicFramePr>
            <a:graphicFrameLocks noGrp="1"/>
          </p:cNvGraphicFramePr>
          <p:nvPr/>
        </p:nvGraphicFramePr>
        <p:xfrm>
          <a:off x="25301" y="1145756"/>
          <a:ext cx="12166698" cy="5712246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6083349">
                  <a:extLst>
                    <a:ext uri="{9D8B030D-6E8A-4147-A177-3AD203B41FA5}">
                      <a16:colId xmlns:a16="http://schemas.microsoft.com/office/drawing/2014/main" val="815528751"/>
                    </a:ext>
                  </a:extLst>
                </a:gridCol>
                <a:gridCol w="6083349">
                  <a:extLst>
                    <a:ext uri="{9D8B030D-6E8A-4147-A177-3AD203B41FA5}">
                      <a16:colId xmlns:a16="http://schemas.microsoft.com/office/drawing/2014/main" val="1153697084"/>
                    </a:ext>
                  </a:extLst>
                </a:gridCol>
              </a:tblGrid>
              <a:tr h="817635">
                <a:tc gridSpan="2"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T-test results</a:t>
                      </a: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pPr algn="ctr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2382900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t-statistic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-1.1886</a:t>
                      </a:r>
                      <a:endParaRPr lang="he-IL" sz="4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44486408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p-value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0.2394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222088660"/>
                  </a:ext>
                </a:extLst>
              </a:tr>
              <a:tr h="1624071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Degrees of Freedom (</a:t>
                      </a:r>
                      <a:r>
                        <a:rPr lang="en-US" sz="4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</a:t>
                      </a: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58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33812922"/>
                  </a:ext>
                </a:extLst>
              </a:tr>
              <a:tr h="817635">
                <a:tc gridSpan="2"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  Effect size(Cohen's d)</a:t>
                      </a:r>
                    </a:p>
                  </a:txBody>
                  <a:tcPr marL="6350" marR="6350" marT="6350" marB="0" anchor="b">
                    <a:solidFill>
                      <a:schemeClr val="bg2">
                        <a:lumMod val="50000"/>
                        <a:lumOff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275865959"/>
                  </a:ext>
                </a:extLst>
              </a:tr>
              <a:tr h="817635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Cohen's d 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4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-0.3069</a:t>
                      </a:r>
                      <a:endParaRPr lang="he-IL" sz="4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763101133"/>
                  </a:ext>
                </a:extLst>
              </a:tr>
            </a:tbl>
          </a:graphicData>
        </a:graphic>
      </p:graphicFrame>
      <p:sp>
        <p:nvSpPr>
          <p:cNvPr id="4" name="כותרת 1">
            <a:extLst>
              <a:ext uri="{FF2B5EF4-FFF2-40B4-BE49-F238E27FC236}">
                <a16:creationId xmlns:a16="http://schemas.microsoft.com/office/drawing/2014/main" id="{D7D24083-87D8-3965-9E30-3EAA33262ED3}"/>
              </a:ext>
            </a:extLst>
          </p:cNvPr>
          <p:cNvSpPr txBox="1">
            <a:spLocks/>
          </p:cNvSpPr>
          <p:nvPr/>
        </p:nvSpPr>
        <p:spPr>
          <a:xfrm>
            <a:off x="497392" y="-198063"/>
            <a:ext cx="11222516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T-test independent- ADHD , Control</a:t>
            </a:r>
            <a:endParaRPr lang="he-IL" sz="8000" b="1" dirty="0"/>
          </a:p>
        </p:txBody>
      </p:sp>
    </p:spTree>
    <p:extLst>
      <p:ext uri="{BB962C8B-B14F-4D97-AF65-F5344CB8AC3E}">
        <p14:creationId xmlns:p14="http://schemas.microsoft.com/office/powerpoint/2010/main" val="30439325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FD9ED-C858-7A05-6A65-35BB9F9BC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44D46065-4B74-B5EA-6D46-9A039AE2EE2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403DF7D4-14B5-7716-D996-7FF3FFB30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מציין מיקום תוכן 3" descr="תמונה שמכילה טקסט, צילום מסך, תרשים, גופן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E78AD00-991D-7CE4-5F48-FC659508F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353800" cy="6857990"/>
          </a:xfrm>
        </p:spPr>
      </p:pic>
    </p:spTree>
    <p:extLst>
      <p:ext uri="{BB962C8B-B14F-4D97-AF65-F5344CB8AC3E}">
        <p14:creationId xmlns:p14="http://schemas.microsoft.com/office/powerpoint/2010/main" val="4103015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4" name="כותרת 1">
            <a:extLst>
              <a:ext uri="{FF2B5EF4-FFF2-40B4-BE49-F238E27FC236}">
                <a16:creationId xmlns:a16="http://schemas.microsoft.com/office/drawing/2014/main" id="{12E08ECE-8C3F-EA96-4A79-093083E2370D}"/>
              </a:ext>
            </a:extLst>
          </p:cNvPr>
          <p:cNvSpPr txBox="1">
            <a:spLocks/>
          </p:cNvSpPr>
          <p:nvPr/>
        </p:nvSpPr>
        <p:spPr>
          <a:xfrm>
            <a:off x="2838702" y="-264626"/>
            <a:ext cx="6142011" cy="2387918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7200" b="1" dirty="0">
                <a:solidFill>
                  <a:schemeClr val="tx2"/>
                </a:solidFill>
              </a:rPr>
              <a:t>Environments</a:t>
            </a:r>
            <a:endParaRPr lang="he-IL" sz="5200" b="1" dirty="0">
              <a:solidFill>
                <a:schemeClr val="tx2"/>
              </a:solidFill>
            </a:endParaRPr>
          </a:p>
        </p:txBody>
      </p:sp>
      <p:sp>
        <p:nvSpPr>
          <p:cNvPr id="5" name="כותרת משנה 2">
            <a:extLst>
              <a:ext uri="{FF2B5EF4-FFF2-40B4-BE49-F238E27FC236}">
                <a16:creationId xmlns:a16="http://schemas.microsoft.com/office/drawing/2014/main" id="{4C13FB15-E5C3-1B9C-313F-5C0F731361BE}"/>
              </a:ext>
            </a:extLst>
          </p:cNvPr>
          <p:cNvSpPr txBox="1">
            <a:spLocks/>
          </p:cNvSpPr>
          <p:nvPr/>
        </p:nvSpPr>
        <p:spPr>
          <a:xfrm>
            <a:off x="3500731" y="3196044"/>
            <a:ext cx="5188034" cy="682079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tx2"/>
                </a:solidFill>
              </a:rPr>
              <a:t>Café vs Classroom</a:t>
            </a:r>
            <a:endParaRPr lang="he-IL" dirty="0">
              <a:solidFill>
                <a:schemeClr val="tx2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411783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1255AE-DB79-E47B-3819-74D25475C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1D3F85-D72A-E2E1-50AA-28C3FB8488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graphicFrame>
        <p:nvGraphicFramePr>
          <p:cNvPr id="7" name="מציין מיקום תוכן 6">
            <a:extLst>
              <a:ext uri="{FF2B5EF4-FFF2-40B4-BE49-F238E27FC236}">
                <a16:creationId xmlns:a16="http://schemas.microsoft.com/office/drawing/2014/main" id="{33D42EE0-7F86-E6E7-5645-6F7048BFE2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5171422"/>
              </p:ext>
            </p:extLst>
          </p:nvPr>
        </p:nvGraphicFramePr>
        <p:xfrm>
          <a:off x="254000" y="1825624"/>
          <a:ext cx="11099800" cy="4189584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1942129300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val="395748874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23228120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23976824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746622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505930"/>
                    </a:ext>
                  </a:extLst>
                </a:gridCol>
              </a:tblGrid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Source of Variation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</a:t>
                      </a:r>
                      <a:endParaRPr lang="en-US" sz="3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P-value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 crit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37201146"/>
                  </a:ext>
                </a:extLst>
              </a:tr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Between Groups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0.38611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0.12565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0.88200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3.04701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259267018"/>
                  </a:ext>
                </a:extLst>
              </a:tr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Within Groups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271.955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1"/>
                      <a:endParaRPr lang="he-IL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endParaRPr lang="he-IL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endParaRPr lang="he-IL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8282421"/>
                  </a:ext>
                </a:extLst>
              </a:tr>
            </a:tbl>
          </a:graphicData>
        </a:graphic>
      </p:graphicFrame>
      <p:sp>
        <p:nvSpPr>
          <p:cNvPr id="6" name="כותרת 1">
            <a:extLst>
              <a:ext uri="{FF2B5EF4-FFF2-40B4-BE49-F238E27FC236}">
                <a16:creationId xmlns:a16="http://schemas.microsoft.com/office/drawing/2014/main" id="{48CD458E-CCF6-79FD-F11A-9D457EEFE053}"/>
              </a:ext>
            </a:extLst>
          </p:cNvPr>
          <p:cNvSpPr txBox="1">
            <a:spLocks/>
          </p:cNvSpPr>
          <p:nvPr/>
        </p:nvSpPr>
        <p:spPr>
          <a:xfrm>
            <a:off x="497392" y="-198063"/>
            <a:ext cx="11222516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Anova- one way</a:t>
            </a:r>
            <a:endParaRPr lang="he-IL" sz="8000" b="1" dirty="0"/>
          </a:p>
        </p:txBody>
      </p:sp>
    </p:spTree>
    <p:extLst>
      <p:ext uri="{BB962C8B-B14F-4D97-AF65-F5344CB8AC3E}">
        <p14:creationId xmlns:p14="http://schemas.microsoft.com/office/powerpoint/2010/main" val="651957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D226A-154C-7B94-F4D1-DE03F0E9B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98E5B50D-8BAE-0378-ACBB-D1417E48D8D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27606A48-F899-29A6-5305-D9BBF2771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מציין מיקום תוכן 3" descr="תמונה שמכילה טקסט, תרשים, צילום מסך, קו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7EFAC7A0-43F0-0E60-1C7F-8689018913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353800" cy="6858000"/>
          </a:xfrm>
        </p:spPr>
      </p:pic>
    </p:spTree>
    <p:extLst>
      <p:ext uri="{BB962C8B-B14F-4D97-AF65-F5344CB8AC3E}">
        <p14:creationId xmlns:p14="http://schemas.microsoft.com/office/powerpoint/2010/main" val="37469391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5E679-DF27-B28D-EE18-001DCC7969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DF96D831-AEC4-0D0B-8AF5-9332C474F71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AD5F4BE1-A9FC-9192-5EB4-1D2FF4F04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80E1778-901D-E1A6-FC92-E212AE9E9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כותרת 1">
            <a:extLst>
              <a:ext uri="{FF2B5EF4-FFF2-40B4-BE49-F238E27FC236}">
                <a16:creationId xmlns:a16="http://schemas.microsoft.com/office/drawing/2014/main" id="{C02659FE-223E-6F86-5CC8-AD06463508FC}"/>
              </a:ext>
            </a:extLst>
          </p:cNvPr>
          <p:cNvSpPr txBox="1">
            <a:spLocks/>
          </p:cNvSpPr>
          <p:nvPr/>
        </p:nvSpPr>
        <p:spPr>
          <a:xfrm>
            <a:off x="3990465" y="-1798126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Cafe environment</a:t>
            </a:r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6" name="כותרת 1">
            <a:extLst>
              <a:ext uri="{FF2B5EF4-FFF2-40B4-BE49-F238E27FC236}">
                <a16:creationId xmlns:a16="http://schemas.microsoft.com/office/drawing/2014/main" id="{6C145687-18A0-329B-760B-FE5BC1C70AFD}"/>
              </a:ext>
            </a:extLst>
          </p:cNvPr>
          <p:cNvSpPr txBox="1">
            <a:spLocks/>
          </p:cNvSpPr>
          <p:nvPr/>
        </p:nvSpPr>
        <p:spPr>
          <a:xfrm>
            <a:off x="3710303" y="1329527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e-IL" dirty="0">
                <a:solidFill>
                  <a:schemeClr val="bg1"/>
                </a:solidFill>
              </a:rPr>
              <a:t>מידע על הסביבה</a:t>
            </a:r>
          </a:p>
        </p:txBody>
      </p:sp>
      <p:sp useBgFill="1">
        <p:nvSpPr>
          <p:cNvPr id="7" name="Rectangle 35">
            <a:extLst>
              <a:ext uri="{FF2B5EF4-FFF2-40B4-BE49-F238E27FC236}">
                <a16:creationId xmlns:a16="http://schemas.microsoft.com/office/drawing/2014/main" id="{0112840A-1547-EF3F-3439-BBDF7F4050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olor Fill">
            <a:extLst>
              <a:ext uri="{FF2B5EF4-FFF2-40B4-BE49-F238E27FC236}">
                <a16:creationId xmlns:a16="http://schemas.microsoft.com/office/drawing/2014/main" id="{A011B744-A57F-A334-45BF-36AE28C74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9" name="Group 39">
            <a:extLst>
              <a:ext uri="{FF2B5EF4-FFF2-40B4-BE49-F238E27FC236}">
                <a16:creationId xmlns:a16="http://schemas.microsoft.com/office/drawing/2014/main" id="{6320AF6D-30A0-8C8C-E52E-DE38540A6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9537" y="-10"/>
            <a:ext cx="3840434" cy="6858000"/>
            <a:chOff x="8351565" y="0"/>
            <a:chExt cx="3840434" cy="6858000"/>
          </a:xfrm>
        </p:grpSpPr>
        <p:sp>
          <p:nvSpPr>
            <p:cNvPr id="10" name="Oval 40">
              <a:extLst>
                <a:ext uri="{FF2B5EF4-FFF2-40B4-BE49-F238E27FC236}">
                  <a16:creationId xmlns:a16="http://schemas.microsoft.com/office/drawing/2014/main" id="{0D2BF390-2FA0-0934-EBDB-8D8D5F298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1" name="Freeform: Shape 41">
              <a:extLst>
                <a:ext uri="{FF2B5EF4-FFF2-40B4-BE49-F238E27FC236}">
                  <a16:creationId xmlns:a16="http://schemas.microsoft.com/office/drawing/2014/main" id="{97E4393D-219F-8A05-A3BE-46CA8333AD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2" name="Freeform: Shape 42">
              <a:extLst>
                <a:ext uri="{FF2B5EF4-FFF2-40B4-BE49-F238E27FC236}">
                  <a16:creationId xmlns:a16="http://schemas.microsoft.com/office/drawing/2014/main" id="{065DCC71-3064-9BFA-167C-064013C5FE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3" name="Freeform: Shape 43">
              <a:extLst>
                <a:ext uri="{FF2B5EF4-FFF2-40B4-BE49-F238E27FC236}">
                  <a16:creationId xmlns:a16="http://schemas.microsoft.com/office/drawing/2014/main" id="{C9C64D6E-D17E-1FA1-D45C-3349CD88AE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6A7C0272-48D9-76D9-A539-665A936E2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E9D61A24-EA07-269F-D5FB-372F52FCA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019" y="-10"/>
            <a:ext cx="12188952" cy="6858000"/>
          </a:xfrm>
          <a:prstGeom prst="rect">
            <a:avLst/>
          </a:prstGeom>
          <a:blipFill dpi="0" rotWithShape="1">
            <a:blip r:embed="rId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Background Fill">
            <a:extLst>
              <a:ext uri="{FF2B5EF4-FFF2-40B4-BE49-F238E27FC236}">
                <a16:creationId xmlns:a16="http://schemas.microsoft.com/office/drawing/2014/main" id="{F8AD6A37-9D42-A10F-CAFD-BF7024354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17" name="Content Placeholder 3">
            <a:extLst>
              <a:ext uri="{FF2B5EF4-FFF2-40B4-BE49-F238E27FC236}">
                <a16:creationId xmlns:a16="http://schemas.microsoft.com/office/drawing/2014/main" id="{6D962AB4-FC97-D1F7-D7DF-21A796E494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99501" y="0"/>
            <a:ext cx="12188941" cy="6857990"/>
          </a:xfrm>
          <a:prstGeom prst="rect">
            <a:avLst/>
          </a:prstGeom>
        </p:spPr>
      </p:pic>
      <p:grpSp>
        <p:nvGrpSpPr>
          <p:cNvPr id="18" name="Group 50">
            <a:extLst>
              <a:ext uri="{FF2B5EF4-FFF2-40B4-BE49-F238E27FC236}">
                <a16:creationId xmlns:a16="http://schemas.microsoft.com/office/drawing/2014/main" id="{E6E53382-BCDD-4B0A-4205-73B8DF3D6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356" y="-10"/>
            <a:ext cx="12192615" cy="6858000"/>
            <a:chOff x="-615" y="0"/>
            <a:chExt cx="12192615" cy="6858000"/>
          </a:xfrm>
        </p:grpSpPr>
        <p:sp>
          <p:nvSpPr>
            <p:cNvPr id="19" name="Oval 51">
              <a:extLst>
                <a:ext uri="{FF2B5EF4-FFF2-40B4-BE49-F238E27FC236}">
                  <a16:creationId xmlns:a16="http://schemas.microsoft.com/office/drawing/2014/main" id="{E45ACDFA-75E4-11E3-EF6E-8A9A874E7C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73375" y="2049205"/>
              <a:ext cx="365126" cy="365125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865FEEBF-19FC-FFC0-8338-88B0D4B07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53">
              <a:extLst>
                <a:ext uri="{FF2B5EF4-FFF2-40B4-BE49-F238E27FC236}">
                  <a16:creationId xmlns:a16="http://schemas.microsoft.com/office/drawing/2014/main" id="{CDDED3A1-7BAE-6646-1F1B-F046FABEA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615" y="2997654"/>
              <a:ext cx="823413" cy="1000074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54">
              <a:extLst>
                <a:ext uri="{FF2B5EF4-FFF2-40B4-BE49-F238E27FC236}">
                  <a16:creationId xmlns:a16="http://schemas.microsoft.com/office/drawing/2014/main" id="{341EADE6-BF29-3BE5-C680-6DF5482BB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403912"/>
              <a:ext cx="1424898" cy="2454088"/>
            </a:xfrm>
            <a:custGeom>
              <a:avLst/>
              <a:gdLst>
                <a:gd name="connsiteX0" fmla="*/ 0 w 2429360"/>
                <a:gd name="connsiteY0" fmla="*/ 0 h 4184064"/>
                <a:gd name="connsiteX1" fmla="*/ 329124 w 2429360"/>
                <a:gd name="connsiteY1" fmla="*/ 0 h 4184064"/>
                <a:gd name="connsiteX2" fmla="*/ 2429360 w 2429360"/>
                <a:gd name="connsiteY2" fmla="*/ 2100236 h 4184064"/>
                <a:gd name="connsiteX3" fmla="*/ 2429360 w 2429360"/>
                <a:gd name="connsiteY3" fmla="*/ 4184064 h 4184064"/>
                <a:gd name="connsiteX4" fmla="*/ 132331 w 2429360"/>
                <a:gd name="connsiteY4" fmla="*/ 4184064 h 4184064"/>
                <a:gd name="connsiteX5" fmla="*/ 120545 w 2429360"/>
                <a:gd name="connsiteY5" fmla="*/ 4183469 h 4184064"/>
                <a:gd name="connsiteX6" fmla="*/ 0 w 2429360"/>
                <a:gd name="connsiteY6" fmla="*/ 4165072 h 418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9360" h="4184064">
                  <a:moveTo>
                    <a:pt x="0" y="0"/>
                  </a:moveTo>
                  <a:lnTo>
                    <a:pt x="329124" y="0"/>
                  </a:lnTo>
                  <a:cubicBezTo>
                    <a:pt x="1489065" y="0"/>
                    <a:pt x="2429360" y="940295"/>
                    <a:pt x="2429360" y="2100236"/>
                  </a:cubicBezTo>
                  <a:lnTo>
                    <a:pt x="2429360" y="4184064"/>
                  </a:lnTo>
                  <a:lnTo>
                    <a:pt x="132331" y="4184064"/>
                  </a:lnTo>
                  <a:lnTo>
                    <a:pt x="120545" y="4183469"/>
                  </a:lnTo>
                  <a:lnTo>
                    <a:pt x="0" y="4165072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55">
              <a:extLst>
                <a:ext uri="{FF2B5EF4-FFF2-40B4-BE49-F238E27FC236}">
                  <a16:creationId xmlns:a16="http://schemas.microsoft.com/office/drawing/2014/main" id="{F37151A3-0565-7B97-2ABF-0725CBB77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31593" y="1819321"/>
              <a:ext cx="460407" cy="1419452"/>
            </a:xfrm>
            <a:custGeom>
              <a:avLst/>
              <a:gdLst>
                <a:gd name="connsiteX0" fmla="*/ 460407 w 460407"/>
                <a:gd name="connsiteY0" fmla="*/ 0 h 1419452"/>
                <a:gd name="connsiteX1" fmla="*/ 460407 w 460407"/>
                <a:gd name="connsiteY1" fmla="*/ 1419452 h 1419452"/>
                <a:gd name="connsiteX2" fmla="*/ 450116 w 460407"/>
                <a:gd name="connsiteY2" fmla="*/ 1411963 h 1419452"/>
                <a:gd name="connsiteX3" fmla="*/ 0 w 460407"/>
                <a:gd name="connsiteY3" fmla="*/ 709726 h 1419452"/>
                <a:gd name="connsiteX4" fmla="*/ 450116 w 460407"/>
                <a:gd name="connsiteY4" fmla="*/ 7489 h 1419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0407" h="1419452">
                  <a:moveTo>
                    <a:pt x="460407" y="0"/>
                  </a:moveTo>
                  <a:lnTo>
                    <a:pt x="460407" y="1419452"/>
                  </a:lnTo>
                  <a:lnTo>
                    <a:pt x="450116" y="1411963"/>
                  </a:lnTo>
                  <a:cubicBezTo>
                    <a:pt x="360093" y="1345123"/>
                    <a:pt x="0" y="1056114"/>
                    <a:pt x="0" y="709726"/>
                  </a:cubicBezTo>
                  <a:cubicBezTo>
                    <a:pt x="0" y="363339"/>
                    <a:pt x="360093" y="74329"/>
                    <a:pt x="450116" y="7489"/>
                  </a:cubicBezTo>
                  <a:close/>
                </a:path>
              </a:pathLst>
            </a:custGeom>
            <a:pattFill prst="pct5">
              <a:fgClr>
                <a:schemeClr val="accent1">
                  <a:lumMod val="75000"/>
                </a:schemeClr>
              </a:fgClr>
              <a:bgClr>
                <a:schemeClr val="accent1">
                  <a:lumMod val="5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Graphic 9">
              <a:extLst>
                <a:ext uri="{FF2B5EF4-FFF2-40B4-BE49-F238E27FC236}">
                  <a16:creationId xmlns:a16="http://schemas.microsoft.com/office/drawing/2014/main" id="{C84505E1-8FA5-BA01-AA65-626CAD48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57">
              <a:extLst>
                <a:ext uri="{FF2B5EF4-FFF2-40B4-BE49-F238E27FC236}">
                  <a16:creationId xmlns:a16="http://schemas.microsoft.com/office/drawing/2014/main" id="{643BB749-0929-1FD1-0428-93C0AEE80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613" y="4544623"/>
              <a:ext cx="1282383" cy="2223032"/>
            </a:xfrm>
            <a:custGeom>
              <a:avLst/>
              <a:gdLst>
                <a:gd name="connsiteX0" fmla="*/ 0 w 1282383"/>
                <a:gd name="connsiteY0" fmla="*/ 0 h 2223032"/>
                <a:gd name="connsiteX1" fmla="*/ 169235 w 1282383"/>
                <a:gd name="connsiteY1" fmla="*/ 0 h 2223032"/>
                <a:gd name="connsiteX2" fmla="*/ 1282383 w 1282383"/>
                <a:gd name="connsiteY2" fmla="*/ 1113149 h 2223032"/>
                <a:gd name="connsiteX3" fmla="*/ 1282383 w 1282383"/>
                <a:gd name="connsiteY3" fmla="*/ 2223032 h 2223032"/>
                <a:gd name="connsiteX4" fmla="*/ 172500 w 1282383"/>
                <a:gd name="connsiteY4" fmla="*/ 2223032 h 2223032"/>
                <a:gd name="connsiteX5" fmla="*/ 2977 w 1282383"/>
                <a:gd name="connsiteY5" fmla="*/ 2210207 h 2223032"/>
                <a:gd name="connsiteX6" fmla="*/ 0 w 1282383"/>
                <a:gd name="connsiteY6" fmla="*/ 2209520 h 222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2383" h="2223032">
                  <a:moveTo>
                    <a:pt x="0" y="0"/>
                  </a:moveTo>
                  <a:lnTo>
                    <a:pt x="169235" y="0"/>
                  </a:lnTo>
                  <a:cubicBezTo>
                    <a:pt x="784016" y="0"/>
                    <a:pt x="1282383" y="498367"/>
                    <a:pt x="1282383" y="1113149"/>
                  </a:cubicBezTo>
                  <a:lnTo>
                    <a:pt x="1282383" y="2223032"/>
                  </a:lnTo>
                  <a:lnTo>
                    <a:pt x="172500" y="2223032"/>
                  </a:lnTo>
                  <a:cubicBezTo>
                    <a:pt x="114864" y="2223032"/>
                    <a:pt x="58252" y="2218652"/>
                    <a:pt x="2977" y="2210207"/>
                  </a:cubicBezTo>
                  <a:lnTo>
                    <a:pt x="0" y="2209520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כותרת 1">
            <a:extLst>
              <a:ext uri="{FF2B5EF4-FFF2-40B4-BE49-F238E27FC236}">
                <a16:creationId xmlns:a16="http://schemas.microsoft.com/office/drawing/2014/main" id="{91C832FE-2644-0C3C-FFB8-ECDE1143BD32}"/>
              </a:ext>
            </a:extLst>
          </p:cNvPr>
          <p:cNvSpPr txBox="1">
            <a:spLocks/>
          </p:cNvSpPr>
          <p:nvPr/>
        </p:nvSpPr>
        <p:spPr>
          <a:xfrm>
            <a:off x="4088436" y="-1798136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27" name="כותרת 1">
            <a:extLst>
              <a:ext uri="{FF2B5EF4-FFF2-40B4-BE49-F238E27FC236}">
                <a16:creationId xmlns:a16="http://schemas.microsoft.com/office/drawing/2014/main" id="{FAE20031-13B5-A8E5-DCB1-4A06FFE182A8}"/>
              </a:ext>
            </a:extLst>
          </p:cNvPr>
          <p:cNvSpPr txBox="1">
            <a:spLocks/>
          </p:cNvSpPr>
          <p:nvPr/>
        </p:nvSpPr>
        <p:spPr>
          <a:xfrm>
            <a:off x="3088230" y="-402197"/>
            <a:ext cx="6681608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u="sng" dirty="0">
                <a:solidFill>
                  <a:schemeClr val="bg1"/>
                </a:solidFill>
              </a:rPr>
              <a:t>Compare environments</a:t>
            </a:r>
          </a:p>
        </p:txBody>
      </p:sp>
    </p:spTree>
    <p:extLst>
      <p:ext uri="{BB962C8B-B14F-4D97-AF65-F5344CB8AC3E}">
        <p14:creationId xmlns:p14="http://schemas.microsoft.com/office/powerpoint/2010/main" val="3656596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BD4BD0-F703-23DE-48F4-C6034D898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3C0EFCF6-A6B9-2F25-3DE0-B44F3B76048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75CF78B8-5BED-6AA3-447C-612D0C38D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3E2F393-D663-C871-52C4-E5370E5AE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כותרת 1">
            <a:extLst>
              <a:ext uri="{FF2B5EF4-FFF2-40B4-BE49-F238E27FC236}">
                <a16:creationId xmlns:a16="http://schemas.microsoft.com/office/drawing/2014/main" id="{0D636BF8-1186-371C-9268-B9B71CD3725C}"/>
              </a:ext>
            </a:extLst>
          </p:cNvPr>
          <p:cNvSpPr txBox="1">
            <a:spLocks/>
          </p:cNvSpPr>
          <p:nvPr/>
        </p:nvSpPr>
        <p:spPr>
          <a:xfrm>
            <a:off x="3990465" y="-1798126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Cafe environment</a:t>
            </a:r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6" name="כותרת 1">
            <a:extLst>
              <a:ext uri="{FF2B5EF4-FFF2-40B4-BE49-F238E27FC236}">
                <a16:creationId xmlns:a16="http://schemas.microsoft.com/office/drawing/2014/main" id="{FCD50A83-19B4-3ECB-8996-F48D666F85E2}"/>
              </a:ext>
            </a:extLst>
          </p:cNvPr>
          <p:cNvSpPr txBox="1">
            <a:spLocks/>
          </p:cNvSpPr>
          <p:nvPr/>
        </p:nvSpPr>
        <p:spPr>
          <a:xfrm>
            <a:off x="3710303" y="1329527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e-IL" dirty="0">
                <a:solidFill>
                  <a:schemeClr val="bg1"/>
                </a:solidFill>
              </a:rPr>
              <a:t>מידע על הסביבה</a:t>
            </a:r>
          </a:p>
        </p:txBody>
      </p:sp>
      <p:sp useBgFill="1">
        <p:nvSpPr>
          <p:cNvPr id="7" name="Rectangle 35">
            <a:extLst>
              <a:ext uri="{FF2B5EF4-FFF2-40B4-BE49-F238E27FC236}">
                <a16:creationId xmlns:a16="http://schemas.microsoft.com/office/drawing/2014/main" id="{3975305C-9834-89C7-CB5F-E20741A05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olor Fill">
            <a:extLst>
              <a:ext uri="{FF2B5EF4-FFF2-40B4-BE49-F238E27FC236}">
                <a16:creationId xmlns:a16="http://schemas.microsoft.com/office/drawing/2014/main" id="{69BD484E-5F49-AFC1-0A79-3C0C8EA34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9" name="Group 39">
            <a:extLst>
              <a:ext uri="{FF2B5EF4-FFF2-40B4-BE49-F238E27FC236}">
                <a16:creationId xmlns:a16="http://schemas.microsoft.com/office/drawing/2014/main" id="{AE2225D9-4A72-C924-D684-C45C5204E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9537" y="-10"/>
            <a:ext cx="3840434" cy="6858000"/>
            <a:chOff x="8351565" y="0"/>
            <a:chExt cx="3840434" cy="6858000"/>
          </a:xfrm>
        </p:grpSpPr>
        <p:sp>
          <p:nvSpPr>
            <p:cNvPr id="10" name="Oval 40">
              <a:extLst>
                <a:ext uri="{FF2B5EF4-FFF2-40B4-BE49-F238E27FC236}">
                  <a16:creationId xmlns:a16="http://schemas.microsoft.com/office/drawing/2014/main" id="{93FB946D-C012-90CE-19F0-D78D0CE44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1" name="Freeform: Shape 41">
              <a:extLst>
                <a:ext uri="{FF2B5EF4-FFF2-40B4-BE49-F238E27FC236}">
                  <a16:creationId xmlns:a16="http://schemas.microsoft.com/office/drawing/2014/main" id="{2DCFF035-B31C-A834-281D-908F92DC1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2" name="Freeform: Shape 42">
              <a:extLst>
                <a:ext uri="{FF2B5EF4-FFF2-40B4-BE49-F238E27FC236}">
                  <a16:creationId xmlns:a16="http://schemas.microsoft.com/office/drawing/2014/main" id="{C0D78C87-4923-3981-DB63-673FE5DF9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3" name="Freeform: Shape 43">
              <a:extLst>
                <a:ext uri="{FF2B5EF4-FFF2-40B4-BE49-F238E27FC236}">
                  <a16:creationId xmlns:a16="http://schemas.microsoft.com/office/drawing/2014/main" id="{609BE615-1A75-ACBF-7D5C-CCEC4B197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EB50BDEA-517C-E94B-76B2-A70358036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E66D8466-1171-B52F-EB12-E5FE5E97C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019" y="-10"/>
            <a:ext cx="12188952" cy="6858000"/>
          </a:xfrm>
          <a:prstGeom prst="rect">
            <a:avLst/>
          </a:prstGeom>
          <a:blipFill dpi="0" rotWithShape="1">
            <a:blip r:embed="rId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Background Fill">
            <a:extLst>
              <a:ext uri="{FF2B5EF4-FFF2-40B4-BE49-F238E27FC236}">
                <a16:creationId xmlns:a16="http://schemas.microsoft.com/office/drawing/2014/main" id="{B5A2A6EC-9329-DABB-DE34-E089C04AB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17" name="Content Placeholder 3">
            <a:extLst>
              <a:ext uri="{FF2B5EF4-FFF2-40B4-BE49-F238E27FC236}">
                <a16:creationId xmlns:a16="http://schemas.microsoft.com/office/drawing/2014/main" id="{0F395CC8-E1EA-1FB9-B70C-2FB94A59E3E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99501" y="0"/>
            <a:ext cx="12188941" cy="6857990"/>
          </a:xfrm>
          <a:prstGeom prst="rect">
            <a:avLst/>
          </a:prstGeom>
        </p:spPr>
      </p:pic>
      <p:grpSp>
        <p:nvGrpSpPr>
          <p:cNvPr id="18" name="Group 50">
            <a:extLst>
              <a:ext uri="{FF2B5EF4-FFF2-40B4-BE49-F238E27FC236}">
                <a16:creationId xmlns:a16="http://schemas.microsoft.com/office/drawing/2014/main" id="{B4BB564E-21C6-857B-0DC3-AF406F32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356" y="-10"/>
            <a:ext cx="12192615" cy="6858000"/>
            <a:chOff x="-615" y="0"/>
            <a:chExt cx="12192615" cy="6858000"/>
          </a:xfrm>
        </p:grpSpPr>
        <p:sp>
          <p:nvSpPr>
            <p:cNvPr id="19" name="Oval 51">
              <a:extLst>
                <a:ext uri="{FF2B5EF4-FFF2-40B4-BE49-F238E27FC236}">
                  <a16:creationId xmlns:a16="http://schemas.microsoft.com/office/drawing/2014/main" id="{738A8F11-9229-51E7-42CB-209B9E2E9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73375" y="2049205"/>
              <a:ext cx="365126" cy="365125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0B75B00C-5431-87CD-E6C1-F001AB36B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53">
              <a:extLst>
                <a:ext uri="{FF2B5EF4-FFF2-40B4-BE49-F238E27FC236}">
                  <a16:creationId xmlns:a16="http://schemas.microsoft.com/office/drawing/2014/main" id="{04428007-F0C9-57C8-C7BE-1D76251150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615" y="2997654"/>
              <a:ext cx="823413" cy="1000074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54">
              <a:extLst>
                <a:ext uri="{FF2B5EF4-FFF2-40B4-BE49-F238E27FC236}">
                  <a16:creationId xmlns:a16="http://schemas.microsoft.com/office/drawing/2014/main" id="{8FD9196B-F965-49AD-66F7-E032E0C752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403912"/>
              <a:ext cx="1424898" cy="2454088"/>
            </a:xfrm>
            <a:custGeom>
              <a:avLst/>
              <a:gdLst>
                <a:gd name="connsiteX0" fmla="*/ 0 w 2429360"/>
                <a:gd name="connsiteY0" fmla="*/ 0 h 4184064"/>
                <a:gd name="connsiteX1" fmla="*/ 329124 w 2429360"/>
                <a:gd name="connsiteY1" fmla="*/ 0 h 4184064"/>
                <a:gd name="connsiteX2" fmla="*/ 2429360 w 2429360"/>
                <a:gd name="connsiteY2" fmla="*/ 2100236 h 4184064"/>
                <a:gd name="connsiteX3" fmla="*/ 2429360 w 2429360"/>
                <a:gd name="connsiteY3" fmla="*/ 4184064 h 4184064"/>
                <a:gd name="connsiteX4" fmla="*/ 132331 w 2429360"/>
                <a:gd name="connsiteY4" fmla="*/ 4184064 h 4184064"/>
                <a:gd name="connsiteX5" fmla="*/ 120545 w 2429360"/>
                <a:gd name="connsiteY5" fmla="*/ 4183469 h 4184064"/>
                <a:gd name="connsiteX6" fmla="*/ 0 w 2429360"/>
                <a:gd name="connsiteY6" fmla="*/ 4165072 h 418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9360" h="4184064">
                  <a:moveTo>
                    <a:pt x="0" y="0"/>
                  </a:moveTo>
                  <a:lnTo>
                    <a:pt x="329124" y="0"/>
                  </a:lnTo>
                  <a:cubicBezTo>
                    <a:pt x="1489065" y="0"/>
                    <a:pt x="2429360" y="940295"/>
                    <a:pt x="2429360" y="2100236"/>
                  </a:cubicBezTo>
                  <a:lnTo>
                    <a:pt x="2429360" y="4184064"/>
                  </a:lnTo>
                  <a:lnTo>
                    <a:pt x="132331" y="4184064"/>
                  </a:lnTo>
                  <a:lnTo>
                    <a:pt x="120545" y="4183469"/>
                  </a:lnTo>
                  <a:lnTo>
                    <a:pt x="0" y="4165072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55">
              <a:extLst>
                <a:ext uri="{FF2B5EF4-FFF2-40B4-BE49-F238E27FC236}">
                  <a16:creationId xmlns:a16="http://schemas.microsoft.com/office/drawing/2014/main" id="{3026A76B-4E0B-5DA9-77A9-EEFB5FB554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31593" y="1819321"/>
              <a:ext cx="460407" cy="1419452"/>
            </a:xfrm>
            <a:custGeom>
              <a:avLst/>
              <a:gdLst>
                <a:gd name="connsiteX0" fmla="*/ 460407 w 460407"/>
                <a:gd name="connsiteY0" fmla="*/ 0 h 1419452"/>
                <a:gd name="connsiteX1" fmla="*/ 460407 w 460407"/>
                <a:gd name="connsiteY1" fmla="*/ 1419452 h 1419452"/>
                <a:gd name="connsiteX2" fmla="*/ 450116 w 460407"/>
                <a:gd name="connsiteY2" fmla="*/ 1411963 h 1419452"/>
                <a:gd name="connsiteX3" fmla="*/ 0 w 460407"/>
                <a:gd name="connsiteY3" fmla="*/ 709726 h 1419452"/>
                <a:gd name="connsiteX4" fmla="*/ 450116 w 460407"/>
                <a:gd name="connsiteY4" fmla="*/ 7489 h 1419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0407" h="1419452">
                  <a:moveTo>
                    <a:pt x="460407" y="0"/>
                  </a:moveTo>
                  <a:lnTo>
                    <a:pt x="460407" y="1419452"/>
                  </a:lnTo>
                  <a:lnTo>
                    <a:pt x="450116" y="1411963"/>
                  </a:lnTo>
                  <a:cubicBezTo>
                    <a:pt x="360093" y="1345123"/>
                    <a:pt x="0" y="1056114"/>
                    <a:pt x="0" y="709726"/>
                  </a:cubicBezTo>
                  <a:cubicBezTo>
                    <a:pt x="0" y="363339"/>
                    <a:pt x="360093" y="74329"/>
                    <a:pt x="450116" y="7489"/>
                  </a:cubicBezTo>
                  <a:close/>
                </a:path>
              </a:pathLst>
            </a:custGeom>
            <a:pattFill prst="pct5">
              <a:fgClr>
                <a:schemeClr val="accent1">
                  <a:lumMod val="75000"/>
                </a:schemeClr>
              </a:fgClr>
              <a:bgClr>
                <a:schemeClr val="accent1">
                  <a:lumMod val="5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Graphic 9">
              <a:extLst>
                <a:ext uri="{FF2B5EF4-FFF2-40B4-BE49-F238E27FC236}">
                  <a16:creationId xmlns:a16="http://schemas.microsoft.com/office/drawing/2014/main" id="{9CD8F352-BE4C-3B49-54A2-8AC8D1AD01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57">
              <a:extLst>
                <a:ext uri="{FF2B5EF4-FFF2-40B4-BE49-F238E27FC236}">
                  <a16:creationId xmlns:a16="http://schemas.microsoft.com/office/drawing/2014/main" id="{B6394986-2234-B12D-10D0-90366E049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613" y="4544623"/>
              <a:ext cx="1282383" cy="2223032"/>
            </a:xfrm>
            <a:custGeom>
              <a:avLst/>
              <a:gdLst>
                <a:gd name="connsiteX0" fmla="*/ 0 w 1282383"/>
                <a:gd name="connsiteY0" fmla="*/ 0 h 2223032"/>
                <a:gd name="connsiteX1" fmla="*/ 169235 w 1282383"/>
                <a:gd name="connsiteY1" fmla="*/ 0 h 2223032"/>
                <a:gd name="connsiteX2" fmla="*/ 1282383 w 1282383"/>
                <a:gd name="connsiteY2" fmla="*/ 1113149 h 2223032"/>
                <a:gd name="connsiteX3" fmla="*/ 1282383 w 1282383"/>
                <a:gd name="connsiteY3" fmla="*/ 2223032 h 2223032"/>
                <a:gd name="connsiteX4" fmla="*/ 172500 w 1282383"/>
                <a:gd name="connsiteY4" fmla="*/ 2223032 h 2223032"/>
                <a:gd name="connsiteX5" fmla="*/ 2977 w 1282383"/>
                <a:gd name="connsiteY5" fmla="*/ 2210207 h 2223032"/>
                <a:gd name="connsiteX6" fmla="*/ 0 w 1282383"/>
                <a:gd name="connsiteY6" fmla="*/ 2209520 h 222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2383" h="2223032">
                  <a:moveTo>
                    <a:pt x="0" y="0"/>
                  </a:moveTo>
                  <a:lnTo>
                    <a:pt x="169235" y="0"/>
                  </a:lnTo>
                  <a:cubicBezTo>
                    <a:pt x="784016" y="0"/>
                    <a:pt x="1282383" y="498367"/>
                    <a:pt x="1282383" y="1113149"/>
                  </a:cubicBezTo>
                  <a:lnTo>
                    <a:pt x="1282383" y="2223032"/>
                  </a:lnTo>
                  <a:lnTo>
                    <a:pt x="172500" y="2223032"/>
                  </a:lnTo>
                  <a:cubicBezTo>
                    <a:pt x="114864" y="2223032"/>
                    <a:pt x="58252" y="2218652"/>
                    <a:pt x="2977" y="2210207"/>
                  </a:cubicBezTo>
                  <a:lnTo>
                    <a:pt x="0" y="2209520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כותרת 1">
            <a:extLst>
              <a:ext uri="{FF2B5EF4-FFF2-40B4-BE49-F238E27FC236}">
                <a16:creationId xmlns:a16="http://schemas.microsoft.com/office/drawing/2014/main" id="{9C355670-7E0B-4CB4-8E11-55322B43D920}"/>
              </a:ext>
            </a:extLst>
          </p:cNvPr>
          <p:cNvSpPr txBox="1">
            <a:spLocks/>
          </p:cNvSpPr>
          <p:nvPr/>
        </p:nvSpPr>
        <p:spPr>
          <a:xfrm>
            <a:off x="4088436" y="-1798136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27" name="כותרת 1">
            <a:extLst>
              <a:ext uri="{FF2B5EF4-FFF2-40B4-BE49-F238E27FC236}">
                <a16:creationId xmlns:a16="http://schemas.microsoft.com/office/drawing/2014/main" id="{0B9466F4-76DB-B0B3-6177-DF9612DDAF01}"/>
              </a:ext>
            </a:extLst>
          </p:cNvPr>
          <p:cNvSpPr txBox="1">
            <a:spLocks/>
          </p:cNvSpPr>
          <p:nvPr/>
        </p:nvSpPr>
        <p:spPr>
          <a:xfrm>
            <a:off x="2499189" y="-411158"/>
            <a:ext cx="6681608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chemeClr val="bg1"/>
                </a:solidFill>
              </a:rPr>
              <a:t>Accuracy [%]</a:t>
            </a:r>
            <a:endParaRPr lang="he-IL" sz="6000" dirty="0">
              <a:solidFill>
                <a:schemeClr val="bg1"/>
              </a:solidFill>
            </a:endParaRPr>
          </a:p>
        </p:txBody>
      </p:sp>
      <p:graphicFrame>
        <p:nvGraphicFramePr>
          <p:cNvPr id="28" name="טבלה 27">
            <a:extLst>
              <a:ext uri="{FF2B5EF4-FFF2-40B4-BE49-F238E27FC236}">
                <a16:creationId xmlns:a16="http://schemas.microsoft.com/office/drawing/2014/main" id="{D83BB321-B5BA-B3E8-27E6-0F1315D7B484}"/>
              </a:ext>
            </a:extLst>
          </p:cNvPr>
          <p:cNvGraphicFramePr>
            <a:graphicFrameLocks noGrp="1"/>
          </p:cNvGraphicFramePr>
          <p:nvPr/>
        </p:nvGraphicFramePr>
        <p:xfrm>
          <a:off x="1953258" y="2493696"/>
          <a:ext cx="8128000" cy="250317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26004298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172751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sz="3500" dirty="0"/>
                        <a:t>category</a:t>
                      </a:r>
                      <a:endParaRPr lang="he-IL" sz="3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3500" dirty="0"/>
                        <a:t>Percentage</a:t>
                      </a:r>
                      <a:endParaRPr lang="he-IL" sz="3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02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Mean different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6.55%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470812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Standard Deviation (SD)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2.35%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971854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/>
                        <a:t>Variance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157.09</a:t>
                      </a: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%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8969046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02728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AC129-8623-6832-CFF4-8E4641EFF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1C39675E-826C-214A-1669-EE885D012E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2990D37F-D125-83A6-4A12-DFD34E913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7" name="מציין מיקום תוכן 6" descr="תמונה שמכילה טקסט, צילום מסך, תרשים, מלבן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EBF612A-E16F-F8F3-D745-BE5C5EAF7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398"/>
            <a:ext cx="11353800" cy="6869387"/>
          </a:xfrm>
        </p:spPr>
      </p:pic>
    </p:spTree>
    <p:extLst>
      <p:ext uri="{BB962C8B-B14F-4D97-AF65-F5344CB8AC3E}">
        <p14:creationId xmlns:p14="http://schemas.microsoft.com/office/powerpoint/2010/main" val="41263750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200C61-8625-0C96-F5A6-0C97A6446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30EECC73-6698-C780-66DC-53C00BAE4CA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FC4B70B6-26C8-0287-9A8A-58257C1D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11" name="מציין מיקום תוכן 10" descr="תמונה שמכילה טקסט, צילום מסך, תרשים, מקביל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F062F2EB-98E0-94A4-EDBC-D121EBE10F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898" y="0"/>
            <a:ext cx="11385697" cy="6858000"/>
          </a:xfrm>
        </p:spPr>
      </p:pic>
    </p:spTree>
    <p:extLst>
      <p:ext uri="{BB962C8B-B14F-4D97-AF65-F5344CB8AC3E}">
        <p14:creationId xmlns:p14="http://schemas.microsoft.com/office/powerpoint/2010/main" val="7273077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E7DD4FD9-46A7-7D7F-1955-C1E56AEF2D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pic>
        <p:nvPicPr>
          <p:cNvPr id="7" name="תמונה 6" descr="תמונה שמכילה טקסט, צילום מסך, קו, תרשים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8D7A3CBF-479D-545E-FCC9-65AEC07E96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2373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1606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6725866E-3609-AE4F-66B0-A7E5A9E03EE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961BE1BE-6CFE-171D-C2F0-2E32B21AA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10" name="מציין מיקום תוכן 9" descr="תמונה שמכילה טקסט, תרשים, קו, עלילה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2497B22F-19C6-44E5-E426-10FB90BCF5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1353800" cy="6858000"/>
          </a:xfrm>
        </p:spPr>
      </p:pic>
    </p:spTree>
    <p:extLst>
      <p:ext uri="{BB962C8B-B14F-4D97-AF65-F5344CB8AC3E}">
        <p14:creationId xmlns:p14="http://schemas.microsoft.com/office/powerpoint/2010/main" val="25796710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E965E0-8452-9098-0151-6C0A5C7F5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E45CB1AA-DF81-5B1D-8D0C-50E24DAFDEF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13B5BA06-F9E4-B185-0537-7C9860372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graphicFrame>
        <p:nvGraphicFramePr>
          <p:cNvPr id="29" name="מציין מיקום תוכן 28">
            <a:extLst>
              <a:ext uri="{FF2B5EF4-FFF2-40B4-BE49-F238E27FC236}">
                <a16:creationId xmlns:a16="http://schemas.microsoft.com/office/drawing/2014/main" id="{194731D8-E044-6577-9EDA-99A2EF0D7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610114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63408006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534780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6895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741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466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747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383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351607"/>
                  </a:ext>
                </a:extLst>
              </a:tr>
            </a:tbl>
          </a:graphicData>
        </a:graphic>
      </p:graphicFrame>
      <p:sp>
        <p:nvSpPr>
          <p:cNvPr id="4" name="כותרת 1">
            <a:extLst>
              <a:ext uri="{FF2B5EF4-FFF2-40B4-BE49-F238E27FC236}">
                <a16:creationId xmlns:a16="http://schemas.microsoft.com/office/drawing/2014/main" id="{D5DC28ED-DB2F-2CA0-38E4-6C65FF660368}"/>
              </a:ext>
            </a:extLst>
          </p:cNvPr>
          <p:cNvSpPr txBox="1">
            <a:spLocks/>
          </p:cNvSpPr>
          <p:nvPr/>
        </p:nvSpPr>
        <p:spPr>
          <a:xfrm>
            <a:off x="3990465" y="-1798126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Cafe environment</a:t>
            </a:r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6" name="כותרת 1">
            <a:extLst>
              <a:ext uri="{FF2B5EF4-FFF2-40B4-BE49-F238E27FC236}">
                <a16:creationId xmlns:a16="http://schemas.microsoft.com/office/drawing/2014/main" id="{239300A9-3A8B-8B7D-982C-1160AF35CF12}"/>
              </a:ext>
            </a:extLst>
          </p:cNvPr>
          <p:cNvSpPr txBox="1">
            <a:spLocks/>
          </p:cNvSpPr>
          <p:nvPr/>
        </p:nvSpPr>
        <p:spPr>
          <a:xfrm>
            <a:off x="3710303" y="1329527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e-IL" dirty="0">
                <a:solidFill>
                  <a:schemeClr val="bg1"/>
                </a:solidFill>
              </a:rPr>
              <a:t>מידע על הסביבה</a:t>
            </a:r>
          </a:p>
        </p:txBody>
      </p:sp>
      <p:sp useBgFill="1">
        <p:nvSpPr>
          <p:cNvPr id="7" name="Rectangle 35">
            <a:extLst>
              <a:ext uri="{FF2B5EF4-FFF2-40B4-BE49-F238E27FC236}">
                <a16:creationId xmlns:a16="http://schemas.microsoft.com/office/drawing/2014/main" id="{18438F2D-7A8B-D256-B0E9-168514613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olor Fill">
            <a:extLst>
              <a:ext uri="{FF2B5EF4-FFF2-40B4-BE49-F238E27FC236}">
                <a16:creationId xmlns:a16="http://schemas.microsoft.com/office/drawing/2014/main" id="{70532BD0-BBB9-C2CF-1E8A-5FDC4A3FF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9" name="Group 39">
            <a:extLst>
              <a:ext uri="{FF2B5EF4-FFF2-40B4-BE49-F238E27FC236}">
                <a16:creationId xmlns:a16="http://schemas.microsoft.com/office/drawing/2014/main" id="{CBEE236B-6EB3-9A21-466B-2297F3FF2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9537" y="-10"/>
            <a:ext cx="3840434" cy="6858000"/>
            <a:chOff x="8351565" y="0"/>
            <a:chExt cx="3840434" cy="6858000"/>
          </a:xfrm>
        </p:grpSpPr>
        <p:sp>
          <p:nvSpPr>
            <p:cNvPr id="10" name="Oval 40">
              <a:extLst>
                <a:ext uri="{FF2B5EF4-FFF2-40B4-BE49-F238E27FC236}">
                  <a16:creationId xmlns:a16="http://schemas.microsoft.com/office/drawing/2014/main" id="{DD63C72A-884B-0E5C-60C5-800D5C5EA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1" name="Freeform: Shape 41">
              <a:extLst>
                <a:ext uri="{FF2B5EF4-FFF2-40B4-BE49-F238E27FC236}">
                  <a16:creationId xmlns:a16="http://schemas.microsoft.com/office/drawing/2014/main" id="{1B601DF6-27E1-6CB1-5E7C-FE32706966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2" name="Freeform: Shape 42">
              <a:extLst>
                <a:ext uri="{FF2B5EF4-FFF2-40B4-BE49-F238E27FC236}">
                  <a16:creationId xmlns:a16="http://schemas.microsoft.com/office/drawing/2014/main" id="{43DC4220-F41C-AADF-DCC7-F2D5749C7D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3" name="Freeform: Shape 43">
              <a:extLst>
                <a:ext uri="{FF2B5EF4-FFF2-40B4-BE49-F238E27FC236}">
                  <a16:creationId xmlns:a16="http://schemas.microsoft.com/office/drawing/2014/main" id="{06EAA0BE-8B18-8C42-A795-58DDB495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7151DD16-1C1C-27EF-06CA-2A41C1F67A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B89E942F-48A9-9D9B-1887-CDACAA73C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019" y="-10"/>
            <a:ext cx="12188952" cy="6858000"/>
          </a:xfrm>
          <a:prstGeom prst="rect">
            <a:avLst/>
          </a:prstGeom>
          <a:blipFill dpi="0" rotWithShape="1">
            <a:blip r:embed="rId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Background Fill">
            <a:extLst>
              <a:ext uri="{FF2B5EF4-FFF2-40B4-BE49-F238E27FC236}">
                <a16:creationId xmlns:a16="http://schemas.microsoft.com/office/drawing/2014/main" id="{DDAEB9A9-F627-1168-B2FD-5438E0A00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17" name="Content Placeholder 3">
            <a:extLst>
              <a:ext uri="{FF2B5EF4-FFF2-40B4-BE49-F238E27FC236}">
                <a16:creationId xmlns:a16="http://schemas.microsoft.com/office/drawing/2014/main" id="{53F6D358-5BC2-3584-6054-3AF60BA5732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99501" y="0"/>
            <a:ext cx="12188941" cy="6857990"/>
          </a:xfrm>
          <a:prstGeom prst="rect">
            <a:avLst/>
          </a:prstGeom>
        </p:spPr>
      </p:pic>
      <p:grpSp>
        <p:nvGrpSpPr>
          <p:cNvPr id="18" name="Group 50">
            <a:extLst>
              <a:ext uri="{FF2B5EF4-FFF2-40B4-BE49-F238E27FC236}">
                <a16:creationId xmlns:a16="http://schemas.microsoft.com/office/drawing/2014/main" id="{D3503CD5-031A-2B64-E2D6-2EC242E56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356" y="-10"/>
            <a:ext cx="12192615" cy="6858000"/>
            <a:chOff x="-615" y="0"/>
            <a:chExt cx="12192615" cy="6858000"/>
          </a:xfrm>
        </p:grpSpPr>
        <p:sp>
          <p:nvSpPr>
            <p:cNvPr id="19" name="Oval 51">
              <a:extLst>
                <a:ext uri="{FF2B5EF4-FFF2-40B4-BE49-F238E27FC236}">
                  <a16:creationId xmlns:a16="http://schemas.microsoft.com/office/drawing/2014/main" id="{6DB997A0-9C44-1D93-D89F-5F1195981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73375" y="2049205"/>
              <a:ext cx="365126" cy="365125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E961A952-60B7-87E2-E5ED-B813725B5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53">
              <a:extLst>
                <a:ext uri="{FF2B5EF4-FFF2-40B4-BE49-F238E27FC236}">
                  <a16:creationId xmlns:a16="http://schemas.microsoft.com/office/drawing/2014/main" id="{1B56B5EC-8B1F-BDA8-5A44-60134AE5D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615" y="2997654"/>
              <a:ext cx="823413" cy="1000074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54">
              <a:extLst>
                <a:ext uri="{FF2B5EF4-FFF2-40B4-BE49-F238E27FC236}">
                  <a16:creationId xmlns:a16="http://schemas.microsoft.com/office/drawing/2014/main" id="{462C61DB-5432-C592-6EE8-4AB0FD6B1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403912"/>
              <a:ext cx="1424898" cy="2454088"/>
            </a:xfrm>
            <a:custGeom>
              <a:avLst/>
              <a:gdLst>
                <a:gd name="connsiteX0" fmla="*/ 0 w 2429360"/>
                <a:gd name="connsiteY0" fmla="*/ 0 h 4184064"/>
                <a:gd name="connsiteX1" fmla="*/ 329124 w 2429360"/>
                <a:gd name="connsiteY1" fmla="*/ 0 h 4184064"/>
                <a:gd name="connsiteX2" fmla="*/ 2429360 w 2429360"/>
                <a:gd name="connsiteY2" fmla="*/ 2100236 h 4184064"/>
                <a:gd name="connsiteX3" fmla="*/ 2429360 w 2429360"/>
                <a:gd name="connsiteY3" fmla="*/ 4184064 h 4184064"/>
                <a:gd name="connsiteX4" fmla="*/ 132331 w 2429360"/>
                <a:gd name="connsiteY4" fmla="*/ 4184064 h 4184064"/>
                <a:gd name="connsiteX5" fmla="*/ 120545 w 2429360"/>
                <a:gd name="connsiteY5" fmla="*/ 4183469 h 4184064"/>
                <a:gd name="connsiteX6" fmla="*/ 0 w 2429360"/>
                <a:gd name="connsiteY6" fmla="*/ 4165072 h 418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9360" h="4184064">
                  <a:moveTo>
                    <a:pt x="0" y="0"/>
                  </a:moveTo>
                  <a:lnTo>
                    <a:pt x="329124" y="0"/>
                  </a:lnTo>
                  <a:cubicBezTo>
                    <a:pt x="1489065" y="0"/>
                    <a:pt x="2429360" y="940295"/>
                    <a:pt x="2429360" y="2100236"/>
                  </a:cubicBezTo>
                  <a:lnTo>
                    <a:pt x="2429360" y="4184064"/>
                  </a:lnTo>
                  <a:lnTo>
                    <a:pt x="132331" y="4184064"/>
                  </a:lnTo>
                  <a:lnTo>
                    <a:pt x="120545" y="4183469"/>
                  </a:lnTo>
                  <a:lnTo>
                    <a:pt x="0" y="4165072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55">
              <a:extLst>
                <a:ext uri="{FF2B5EF4-FFF2-40B4-BE49-F238E27FC236}">
                  <a16:creationId xmlns:a16="http://schemas.microsoft.com/office/drawing/2014/main" id="{1F9096E5-E97A-AD8F-8857-F2045B447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31593" y="1819321"/>
              <a:ext cx="460407" cy="1419452"/>
            </a:xfrm>
            <a:custGeom>
              <a:avLst/>
              <a:gdLst>
                <a:gd name="connsiteX0" fmla="*/ 460407 w 460407"/>
                <a:gd name="connsiteY0" fmla="*/ 0 h 1419452"/>
                <a:gd name="connsiteX1" fmla="*/ 460407 w 460407"/>
                <a:gd name="connsiteY1" fmla="*/ 1419452 h 1419452"/>
                <a:gd name="connsiteX2" fmla="*/ 450116 w 460407"/>
                <a:gd name="connsiteY2" fmla="*/ 1411963 h 1419452"/>
                <a:gd name="connsiteX3" fmla="*/ 0 w 460407"/>
                <a:gd name="connsiteY3" fmla="*/ 709726 h 1419452"/>
                <a:gd name="connsiteX4" fmla="*/ 450116 w 460407"/>
                <a:gd name="connsiteY4" fmla="*/ 7489 h 1419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0407" h="1419452">
                  <a:moveTo>
                    <a:pt x="460407" y="0"/>
                  </a:moveTo>
                  <a:lnTo>
                    <a:pt x="460407" y="1419452"/>
                  </a:lnTo>
                  <a:lnTo>
                    <a:pt x="450116" y="1411963"/>
                  </a:lnTo>
                  <a:cubicBezTo>
                    <a:pt x="360093" y="1345123"/>
                    <a:pt x="0" y="1056114"/>
                    <a:pt x="0" y="709726"/>
                  </a:cubicBezTo>
                  <a:cubicBezTo>
                    <a:pt x="0" y="363339"/>
                    <a:pt x="360093" y="74329"/>
                    <a:pt x="450116" y="7489"/>
                  </a:cubicBezTo>
                  <a:close/>
                </a:path>
              </a:pathLst>
            </a:custGeom>
            <a:pattFill prst="pct5">
              <a:fgClr>
                <a:schemeClr val="accent1">
                  <a:lumMod val="75000"/>
                </a:schemeClr>
              </a:fgClr>
              <a:bgClr>
                <a:schemeClr val="accent1">
                  <a:lumMod val="5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Graphic 9">
              <a:extLst>
                <a:ext uri="{FF2B5EF4-FFF2-40B4-BE49-F238E27FC236}">
                  <a16:creationId xmlns:a16="http://schemas.microsoft.com/office/drawing/2014/main" id="{F0F9DC9E-07B9-1C58-9F58-282698C9A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57">
              <a:extLst>
                <a:ext uri="{FF2B5EF4-FFF2-40B4-BE49-F238E27FC236}">
                  <a16:creationId xmlns:a16="http://schemas.microsoft.com/office/drawing/2014/main" id="{3DE4474C-0CD6-CE4F-8A91-2368C8BBF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613" y="4544623"/>
              <a:ext cx="1282383" cy="2223032"/>
            </a:xfrm>
            <a:custGeom>
              <a:avLst/>
              <a:gdLst>
                <a:gd name="connsiteX0" fmla="*/ 0 w 1282383"/>
                <a:gd name="connsiteY0" fmla="*/ 0 h 2223032"/>
                <a:gd name="connsiteX1" fmla="*/ 169235 w 1282383"/>
                <a:gd name="connsiteY1" fmla="*/ 0 h 2223032"/>
                <a:gd name="connsiteX2" fmla="*/ 1282383 w 1282383"/>
                <a:gd name="connsiteY2" fmla="*/ 1113149 h 2223032"/>
                <a:gd name="connsiteX3" fmla="*/ 1282383 w 1282383"/>
                <a:gd name="connsiteY3" fmla="*/ 2223032 h 2223032"/>
                <a:gd name="connsiteX4" fmla="*/ 172500 w 1282383"/>
                <a:gd name="connsiteY4" fmla="*/ 2223032 h 2223032"/>
                <a:gd name="connsiteX5" fmla="*/ 2977 w 1282383"/>
                <a:gd name="connsiteY5" fmla="*/ 2210207 h 2223032"/>
                <a:gd name="connsiteX6" fmla="*/ 0 w 1282383"/>
                <a:gd name="connsiteY6" fmla="*/ 2209520 h 222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2383" h="2223032">
                  <a:moveTo>
                    <a:pt x="0" y="0"/>
                  </a:moveTo>
                  <a:lnTo>
                    <a:pt x="169235" y="0"/>
                  </a:lnTo>
                  <a:cubicBezTo>
                    <a:pt x="784016" y="0"/>
                    <a:pt x="1282383" y="498367"/>
                    <a:pt x="1282383" y="1113149"/>
                  </a:cubicBezTo>
                  <a:lnTo>
                    <a:pt x="1282383" y="2223032"/>
                  </a:lnTo>
                  <a:lnTo>
                    <a:pt x="172500" y="2223032"/>
                  </a:lnTo>
                  <a:cubicBezTo>
                    <a:pt x="114864" y="2223032"/>
                    <a:pt x="58252" y="2218652"/>
                    <a:pt x="2977" y="2210207"/>
                  </a:cubicBezTo>
                  <a:lnTo>
                    <a:pt x="0" y="2209520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כותרת 1">
            <a:extLst>
              <a:ext uri="{FF2B5EF4-FFF2-40B4-BE49-F238E27FC236}">
                <a16:creationId xmlns:a16="http://schemas.microsoft.com/office/drawing/2014/main" id="{092A7FF6-7387-1870-D20A-9C1DEA23E738}"/>
              </a:ext>
            </a:extLst>
          </p:cNvPr>
          <p:cNvSpPr txBox="1">
            <a:spLocks/>
          </p:cNvSpPr>
          <p:nvPr/>
        </p:nvSpPr>
        <p:spPr>
          <a:xfrm>
            <a:off x="4088436" y="-1798136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27" name="כותרת 1">
            <a:extLst>
              <a:ext uri="{FF2B5EF4-FFF2-40B4-BE49-F238E27FC236}">
                <a16:creationId xmlns:a16="http://schemas.microsoft.com/office/drawing/2014/main" id="{952942F3-30FE-07FB-90F6-275D15A1DD23}"/>
              </a:ext>
            </a:extLst>
          </p:cNvPr>
          <p:cNvSpPr txBox="1">
            <a:spLocks/>
          </p:cNvSpPr>
          <p:nvPr/>
        </p:nvSpPr>
        <p:spPr>
          <a:xfrm>
            <a:off x="721282" y="-411158"/>
            <a:ext cx="10199461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dirty="0"/>
              <a:t>t-Test: Paired Two Sample for Means</a:t>
            </a:r>
            <a:endParaRPr lang="he-IL" sz="5000" dirty="0"/>
          </a:p>
        </p:txBody>
      </p:sp>
      <p:graphicFrame>
        <p:nvGraphicFramePr>
          <p:cNvPr id="31" name="טבלה 30">
            <a:extLst>
              <a:ext uri="{FF2B5EF4-FFF2-40B4-BE49-F238E27FC236}">
                <a16:creationId xmlns:a16="http://schemas.microsoft.com/office/drawing/2014/main" id="{057345D0-FD16-900E-81E6-7D3A3D2CB5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343266"/>
              </p:ext>
            </p:extLst>
          </p:nvPr>
        </p:nvGraphicFramePr>
        <p:xfrm>
          <a:off x="2089280" y="2540915"/>
          <a:ext cx="8128000" cy="200025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76591496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409599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sz="3000" dirty="0"/>
                        <a:t>Category</a:t>
                      </a:r>
                      <a:endParaRPr lang="he-IL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3000" dirty="0"/>
                        <a:t>result</a:t>
                      </a:r>
                      <a:endParaRPr lang="he-IL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359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 Stat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200" dirty="0"/>
                        <a:t>6.72</a:t>
                      </a: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00210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P(T&lt;=t) two-tail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dirty="0"/>
                        <a:t>0.00000002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49676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 Critical two-tail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200" dirty="0"/>
                        <a:t>2.001</a:t>
                      </a: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051358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84083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37F1F-D9F2-0AAE-26F0-C8E3922EC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9192E706-DA35-C745-FB63-DA442D99544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9D82BB19-58DD-9EE9-7D76-FAE5C5811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9A5908C-4B2A-1E51-9D54-803BBD75C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כותרת 1">
            <a:extLst>
              <a:ext uri="{FF2B5EF4-FFF2-40B4-BE49-F238E27FC236}">
                <a16:creationId xmlns:a16="http://schemas.microsoft.com/office/drawing/2014/main" id="{2141C99D-1241-5FBC-1BD8-30B49E960136}"/>
              </a:ext>
            </a:extLst>
          </p:cNvPr>
          <p:cNvSpPr txBox="1">
            <a:spLocks/>
          </p:cNvSpPr>
          <p:nvPr/>
        </p:nvSpPr>
        <p:spPr>
          <a:xfrm>
            <a:off x="3990465" y="-1798126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Cafe environment</a:t>
            </a:r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6" name="כותרת 1">
            <a:extLst>
              <a:ext uri="{FF2B5EF4-FFF2-40B4-BE49-F238E27FC236}">
                <a16:creationId xmlns:a16="http://schemas.microsoft.com/office/drawing/2014/main" id="{50F1DF34-9579-F505-7A78-F1EBF33AB385}"/>
              </a:ext>
            </a:extLst>
          </p:cNvPr>
          <p:cNvSpPr txBox="1">
            <a:spLocks/>
          </p:cNvSpPr>
          <p:nvPr/>
        </p:nvSpPr>
        <p:spPr>
          <a:xfrm>
            <a:off x="3710303" y="1329527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e-IL" dirty="0">
                <a:solidFill>
                  <a:schemeClr val="bg1"/>
                </a:solidFill>
              </a:rPr>
              <a:t>מידע על הסביבה</a:t>
            </a:r>
          </a:p>
        </p:txBody>
      </p:sp>
      <p:sp useBgFill="1">
        <p:nvSpPr>
          <p:cNvPr id="7" name="Rectangle 35">
            <a:extLst>
              <a:ext uri="{FF2B5EF4-FFF2-40B4-BE49-F238E27FC236}">
                <a16:creationId xmlns:a16="http://schemas.microsoft.com/office/drawing/2014/main" id="{FC028618-5F75-2F57-D03F-01EBBC298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olor Fill">
            <a:extLst>
              <a:ext uri="{FF2B5EF4-FFF2-40B4-BE49-F238E27FC236}">
                <a16:creationId xmlns:a16="http://schemas.microsoft.com/office/drawing/2014/main" id="{6D38F2A1-EC64-59D7-D2B1-B508FC679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9" name="Group 39">
            <a:extLst>
              <a:ext uri="{FF2B5EF4-FFF2-40B4-BE49-F238E27FC236}">
                <a16:creationId xmlns:a16="http://schemas.microsoft.com/office/drawing/2014/main" id="{FB76158C-AF4A-81B6-A53B-2A89D8D2A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9537" y="-10"/>
            <a:ext cx="3840434" cy="6858000"/>
            <a:chOff x="8351565" y="0"/>
            <a:chExt cx="3840434" cy="6858000"/>
          </a:xfrm>
        </p:grpSpPr>
        <p:sp>
          <p:nvSpPr>
            <p:cNvPr id="10" name="Oval 40">
              <a:extLst>
                <a:ext uri="{FF2B5EF4-FFF2-40B4-BE49-F238E27FC236}">
                  <a16:creationId xmlns:a16="http://schemas.microsoft.com/office/drawing/2014/main" id="{A74B3705-E169-2E1A-A811-E6481DFC7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1" name="Freeform: Shape 41">
              <a:extLst>
                <a:ext uri="{FF2B5EF4-FFF2-40B4-BE49-F238E27FC236}">
                  <a16:creationId xmlns:a16="http://schemas.microsoft.com/office/drawing/2014/main" id="{B75418C3-8840-E961-8634-418FFA39F5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2" name="Freeform: Shape 42">
              <a:extLst>
                <a:ext uri="{FF2B5EF4-FFF2-40B4-BE49-F238E27FC236}">
                  <a16:creationId xmlns:a16="http://schemas.microsoft.com/office/drawing/2014/main" id="{48CA75FF-B92E-6430-3163-3AEEDF988B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3" name="Freeform: Shape 43">
              <a:extLst>
                <a:ext uri="{FF2B5EF4-FFF2-40B4-BE49-F238E27FC236}">
                  <a16:creationId xmlns:a16="http://schemas.microsoft.com/office/drawing/2014/main" id="{B0455CCE-B7DB-44CD-5994-AB804CC15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2660E79E-BF54-6C47-6F46-C8A633BCD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82D7375D-6B64-4465-15B3-866B0403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019" y="-10"/>
            <a:ext cx="12188952" cy="6858000"/>
          </a:xfrm>
          <a:prstGeom prst="rect">
            <a:avLst/>
          </a:prstGeom>
          <a:blipFill dpi="0" rotWithShape="1">
            <a:blip r:embed="rId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Background Fill">
            <a:extLst>
              <a:ext uri="{FF2B5EF4-FFF2-40B4-BE49-F238E27FC236}">
                <a16:creationId xmlns:a16="http://schemas.microsoft.com/office/drawing/2014/main" id="{E2D670E3-D03D-3E12-D2EB-D2B9915628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17" name="Content Placeholder 3">
            <a:extLst>
              <a:ext uri="{FF2B5EF4-FFF2-40B4-BE49-F238E27FC236}">
                <a16:creationId xmlns:a16="http://schemas.microsoft.com/office/drawing/2014/main" id="{8A751A73-1044-34BD-E169-F122143A623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99501" y="0"/>
            <a:ext cx="12188941" cy="6857990"/>
          </a:xfrm>
          <a:prstGeom prst="rect">
            <a:avLst/>
          </a:prstGeom>
        </p:spPr>
      </p:pic>
      <p:grpSp>
        <p:nvGrpSpPr>
          <p:cNvPr id="18" name="Group 50">
            <a:extLst>
              <a:ext uri="{FF2B5EF4-FFF2-40B4-BE49-F238E27FC236}">
                <a16:creationId xmlns:a16="http://schemas.microsoft.com/office/drawing/2014/main" id="{4FEDF85B-88A1-8C43-418D-0F1C417C5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356" y="-10"/>
            <a:ext cx="12192615" cy="6858000"/>
            <a:chOff x="-615" y="0"/>
            <a:chExt cx="12192615" cy="6858000"/>
          </a:xfrm>
        </p:grpSpPr>
        <p:sp>
          <p:nvSpPr>
            <p:cNvPr id="19" name="Oval 51">
              <a:extLst>
                <a:ext uri="{FF2B5EF4-FFF2-40B4-BE49-F238E27FC236}">
                  <a16:creationId xmlns:a16="http://schemas.microsoft.com/office/drawing/2014/main" id="{5417D180-2376-7A36-7331-2224F7325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73375" y="2049205"/>
              <a:ext cx="365126" cy="365125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2FAF94FE-42E0-8C35-F46A-BDECFBB24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53">
              <a:extLst>
                <a:ext uri="{FF2B5EF4-FFF2-40B4-BE49-F238E27FC236}">
                  <a16:creationId xmlns:a16="http://schemas.microsoft.com/office/drawing/2014/main" id="{3A648B27-29E0-31FB-4AC3-19915F795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615" y="2997654"/>
              <a:ext cx="823413" cy="1000074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54">
              <a:extLst>
                <a:ext uri="{FF2B5EF4-FFF2-40B4-BE49-F238E27FC236}">
                  <a16:creationId xmlns:a16="http://schemas.microsoft.com/office/drawing/2014/main" id="{E0E5176D-95BF-C378-45BB-FE3A2C22E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403912"/>
              <a:ext cx="1424898" cy="2454088"/>
            </a:xfrm>
            <a:custGeom>
              <a:avLst/>
              <a:gdLst>
                <a:gd name="connsiteX0" fmla="*/ 0 w 2429360"/>
                <a:gd name="connsiteY0" fmla="*/ 0 h 4184064"/>
                <a:gd name="connsiteX1" fmla="*/ 329124 w 2429360"/>
                <a:gd name="connsiteY1" fmla="*/ 0 h 4184064"/>
                <a:gd name="connsiteX2" fmla="*/ 2429360 w 2429360"/>
                <a:gd name="connsiteY2" fmla="*/ 2100236 h 4184064"/>
                <a:gd name="connsiteX3" fmla="*/ 2429360 w 2429360"/>
                <a:gd name="connsiteY3" fmla="*/ 4184064 h 4184064"/>
                <a:gd name="connsiteX4" fmla="*/ 132331 w 2429360"/>
                <a:gd name="connsiteY4" fmla="*/ 4184064 h 4184064"/>
                <a:gd name="connsiteX5" fmla="*/ 120545 w 2429360"/>
                <a:gd name="connsiteY5" fmla="*/ 4183469 h 4184064"/>
                <a:gd name="connsiteX6" fmla="*/ 0 w 2429360"/>
                <a:gd name="connsiteY6" fmla="*/ 4165072 h 418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9360" h="4184064">
                  <a:moveTo>
                    <a:pt x="0" y="0"/>
                  </a:moveTo>
                  <a:lnTo>
                    <a:pt x="329124" y="0"/>
                  </a:lnTo>
                  <a:cubicBezTo>
                    <a:pt x="1489065" y="0"/>
                    <a:pt x="2429360" y="940295"/>
                    <a:pt x="2429360" y="2100236"/>
                  </a:cubicBezTo>
                  <a:lnTo>
                    <a:pt x="2429360" y="4184064"/>
                  </a:lnTo>
                  <a:lnTo>
                    <a:pt x="132331" y="4184064"/>
                  </a:lnTo>
                  <a:lnTo>
                    <a:pt x="120545" y="4183469"/>
                  </a:lnTo>
                  <a:lnTo>
                    <a:pt x="0" y="4165072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55">
              <a:extLst>
                <a:ext uri="{FF2B5EF4-FFF2-40B4-BE49-F238E27FC236}">
                  <a16:creationId xmlns:a16="http://schemas.microsoft.com/office/drawing/2014/main" id="{AE9BDB73-7EE9-3343-9CDD-66CB1B289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31593" y="1819321"/>
              <a:ext cx="460407" cy="1419452"/>
            </a:xfrm>
            <a:custGeom>
              <a:avLst/>
              <a:gdLst>
                <a:gd name="connsiteX0" fmla="*/ 460407 w 460407"/>
                <a:gd name="connsiteY0" fmla="*/ 0 h 1419452"/>
                <a:gd name="connsiteX1" fmla="*/ 460407 w 460407"/>
                <a:gd name="connsiteY1" fmla="*/ 1419452 h 1419452"/>
                <a:gd name="connsiteX2" fmla="*/ 450116 w 460407"/>
                <a:gd name="connsiteY2" fmla="*/ 1411963 h 1419452"/>
                <a:gd name="connsiteX3" fmla="*/ 0 w 460407"/>
                <a:gd name="connsiteY3" fmla="*/ 709726 h 1419452"/>
                <a:gd name="connsiteX4" fmla="*/ 450116 w 460407"/>
                <a:gd name="connsiteY4" fmla="*/ 7489 h 1419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0407" h="1419452">
                  <a:moveTo>
                    <a:pt x="460407" y="0"/>
                  </a:moveTo>
                  <a:lnTo>
                    <a:pt x="460407" y="1419452"/>
                  </a:lnTo>
                  <a:lnTo>
                    <a:pt x="450116" y="1411963"/>
                  </a:lnTo>
                  <a:cubicBezTo>
                    <a:pt x="360093" y="1345123"/>
                    <a:pt x="0" y="1056114"/>
                    <a:pt x="0" y="709726"/>
                  </a:cubicBezTo>
                  <a:cubicBezTo>
                    <a:pt x="0" y="363339"/>
                    <a:pt x="360093" y="74329"/>
                    <a:pt x="450116" y="7489"/>
                  </a:cubicBezTo>
                  <a:close/>
                </a:path>
              </a:pathLst>
            </a:custGeom>
            <a:pattFill prst="pct5">
              <a:fgClr>
                <a:schemeClr val="accent1">
                  <a:lumMod val="75000"/>
                </a:schemeClr>
              </a:fgClr>
              <a:bgClr>
                <a:schemeClr val="accent1">
                  <a:lumMod val="5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Graphic 9">
              <a:extLst>
                <a:ext uri="{FF2B5EF4-FFF2-40B4-BE49-F238E27FC236}">
                  <a16:creationId xmlns:a16="http://schemas.microsoft.com/office/drawing/2014/main" id="{E4B671C1-B5AB-0FD2-CE0C-CB8C95809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57">
              <a:extLst>
                <a:ext uri="{FF2B5EF4-FFF2-40B4-BE49-F238E27FC236}">
                  <a16:creationId xmlns:a16="http://schemas.microsoft.com/office/drawing/2014/main" id="{A87E60B8-2219-ABF3-5969-CD84E4E51B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613" y="4544623"/>
              <a:ext cx="1282383" cy="2223032"/>
            </a:xfrm>
            <a:custGeom>
              <a:avLst/>
              <a:gdLst>
                <a:gd name="connsiteX0" fmla="*/ 0 w 1282383"/>
                <a:gd name="connsiteY0" fmla="*/ 0 h 2223032"/>
                <a:gd name="connsiteX1" fmla="*/ 169235 w 1282383"/>
                <a:gd name="connsiteY1" fmla="*/ 0 h 2223032"/>
                <a:gd name="connsiteX2" fmla="*/ 1282383 w 1282383"/>
                <a:gd name="connsiteY2" fmla="*/ 1113149 h 2223032"/>
                <a:gd name="connsiteX3" fmla="*/ 1282383 w 1282383"/>
                <a:gd name="connsiteY3" fmla="*/ 2223032 h 2223032"/>
                <a:gd name="connsiteX4" fmla="*/ 172500 w 1282383"/>
                <a:gd name="connsiteY4" fmla="*/ 2223032 h 2223032"/>
                <a:gd name="connsiteX5" fmla="*/ 2977 w 1282383"/>
                <a:gd name="connsiteY5" fmla="*/ 2210207 h 2223032"/>
                <a:gd name="connsiteX6" fmla="*/ 0 w 1282383"/>
                <a:gd name="connsiteY6" fmla="*/ 2209520 h 222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2383" h="2223032">
                  <a:moveTo>
                    <a:pt x="0" y="0"/>
                  </a:moveTo>
                  <a:lnTo>
                    <a:pt x="169235" y="0"/>
                  </a:lnTo>
                  <a:cubicBezTo>
                    <a:pt x="784016" y="0"/>
                    <a:pt x="1282383" y="498367"/>
                    <a:pt x="1282383" y="1113149"/>
                  </a:cubicBezTo>
                  <a:lnTo>
                    <a:pt x="1282383" y="2223032"/>
                  </a:lnTo>
                  <a:lnTo>
                    <a:pt x="172500" y="2223032"/>
                  </a:lnTo>
                  <a:cubicBezTo>
                    <a:pt x="114864" y="2223032"/>
                    <a:pt x="58252" y="2218652"/>
                    <a:pt x="2977" y="2210207"/>
                  </a:cubicBezTo>
                  <a:lnTo>
                    <a:pt x="0" y="2209520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כותרת 1">
            <a:extLst>
              <a:ext uri="{FF2B5EF4-FFF2-40B4-BE49-F238E27FC236}">
                <a16:creationId xmlns:a16="http://schemas.microsoft.com/office/drawing/2014/main" id="{DCD32203-8E51-C3FF-34BD-A73545A09A91}"/>
              </a:ext>
            </a:extLst>
          </p:cNvPr>
          <p:cNvSpPr txBox="1">
            <a:spLocks/>
          </p:cNvSpPr>
          <p:nvPr/>
        </p:nvSpPr>
        <p:spPr>
          <a:xfrm>
            <a:off x="4088436" y="-1798136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27" name="כותרת 1">
            <a:extLst>
              <a:ext uri="{FF2B5EF4-FFF2-40B4-BE49-F238E27FC236}">
                <a16:creationId xmlns:a16="http://schemas.microsoft.com/office/drawing/2014/main" id="{F20E8B96-8415-55BA-5A16-AEF9F558EF45}"/>
              </a:ext>
            </a:extLst>
          </p:cNvPr>
          <p:cNvSpPr txBox="1">
            <a:spLocks/>
          </p:cNvSpPr>
          <p:nvPr/>
        </p:nvSpPr>
        <p:spPr>
          <a:xfrm>
            <a:off x="2499189" y="-411158"/>
            <a:ext cx="6681608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>
                <a:solidFill>
                  <a:schemeClr val="bg1"/>
                </a:solidFill>
              </a:rPr>
              <a:t>Interest-level</a:t>
            </a:r>
            <a:endParaRPr lang="he-IL" sz="6000" b="1" dirty="0">
              <a:solidFill>
                <a:schemeClr val="bg1"/>
              </a:solidFill>
            </a:endParaRPr>
          </a:p>
        </p:txBody>
      </p:sp>
      <p:graphicFrame>
        <p:nvGraphicFramePr>
          <p:cNvPr id="28" name="טבלה 27">
            <a:extLst>
              <a:ext uri="{FF2B5EF4-FFF2-40B4-BE49-F238E27FC236}">
                <a16:creationId xmlns:a16="http://schemas.microsoft.com/office/drawing/2014/main" id="{7339EB4A-7DF8-3896-9842-3E5080BB8D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992259"/>
              </p:ext>
            </p:extLst>
          </p:nvPr>
        </p:nvGraphicFramePr>
        <p:xfrm>
          <a:off x="1953258" y="2493696"/>
          <a:ext cx="8128000" cy="250317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26004298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172751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sz="3500" dirty="0"/>
                        <a:t>category</a:t>
                      </a:r>
                      <a:endParaRPr lang="he-IL" sz="3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3500" dirty="0"/>
                        <a:t>Percentage</a:t>
                      </a:r>
                      <a:endParaRPr lang="he-IL" sz="3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02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Mean different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0.79%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470812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Standard Deviation (SD)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.06</a:t>
                      </a: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%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971854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0" dirty="0"/>
                        <a:t>Variance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0.0015%</a:t>
                      </a: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8969046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2411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322C29-FEA6-37C9-79DF-99203D5F9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A861E5-D7D2-D748-371E-4627B7591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C24033-923D-DEF5-E0C0-4841E2FF1E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837DF12-BAE0-5764-D4ED-483DEBA15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0250050-034A-E334-8DF4-795572752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955C9A1-9D34-86FD-5458-400DC08CC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736A68C-1A52-88E2-0B23-5343F2EE8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9BC11BD-B93A-5E38-0C14-DCDD4CFFCE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DD170CC-E4C7-2AAD-B4FF-DE59671D3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27E1D77-922B-D48B-25D8-2870F8C37C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0D13D67-7CB4-C2BB-13A5-DB364D120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3E02CB8-FF41-3346-648E-242990232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4" name="כותרת 1">
            <a:extLst>
              <a:ext uri="{FF2B5EF4-FFF2-40B4-BE49-F238E27FC236}">
                <a16:creationId xmlns:a16="http://schemas.microsoft.com/office/drawing/2014/main" id="{C92425D3-9774-A2CD-FB06-3EACFB1C3381}"/>
              </a:ext>
            </a:extLst>
          </p:cNvPr>
          <p:cNvSpPr txBox="1">
            <a:spLocks/>
          </p:cNvSpPr>
          <p:nvPr/>
        </p:nvSpPr>
        <p:spPr>
          <a:xfrm>
            <a:off x="3111660" y="1442988"/>
            <a:ext cx="6142011" cy="2387918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7200" b="1" dirty="0">
                <a:solidFill>
                  <a:schemeClr val="tx2"/>
                </a:solidFill>
              </a:rPr>
              <a:t>Classroom</a:t>
            </a:r>
            <a:endParaRPr lang="he-IL" sz="5200" b="1" dirty="0">
              <a:solidFill>
                <a:schemeClr val="tx2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4D4DE1E-761B-5E00-7E7B-C13E521B4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18E604-A3A9-EA8F-A866-07AA3E58A8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6208296-7A46-F18D-0FC8-A5CC33149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B5167D5-7EAF-6F2E-7196-6E3ED0C0F8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B5FD8DC-17AC-8DC8-D708-DC33A87471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4455471-E11A-6062-8D74-46E033570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FB923AA-983D-A143-A33F-172C38274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BE6BFBE-C0F3-B585-0FEB-E6C2275CF4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AE34F56-B093-6F9F-C218-0FBAE1AAB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5E669B4-8E71-0BB4-9751-2B72F4B7F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8519214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8BCFE8-F481-6B7E-1266-36BA05A65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396E522A-59DF-5412-B326-F63EB40B3B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12901D77-1972-6483-98F4-2521B38F5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מציין מיקום תוכן 3" descr="תמונה שמכילה טקסט, צילום מסך, תרשים, קו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479175D-D697-AEBB-D8B1-341EAA2A70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78"/>
            <a:ext cx="11353799" cy="6851112"/>
          </a:xfrm>
        </p:spPr>
      </p:pic>
    </p:spTree>
    <p:extLst>
      <p:ext uri="{BB962C8B-B14F-4D97-AF65-F5344CB8AC3E}">
        <p14:creationId xmlns:p14="http://schemas.microsoft.com/office/powerpoint/2010/main" val="26084477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7CD5C-EAA9-22A7-BBF0-D53D8BFC75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6AD4F4BB-CCD8-6698-E748-A824F21149A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C3AD6331-62F4-761E-2E64-B822F8976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8" name="מציין מיקום תוכן 7" descr="תמונה שמכילה טקסט, תרשים, צילום מסך, קו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0BEF3530-6A6E-0C7C-6E12-6BCAA39CFF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78" y="0"/>
            <a:ext cx="11366377" cy="6858000"/>
          </a:xfrm>
        </p:spPr>
      </p:pic>
    </p:spTree>
    <p:extLst>
      <p:ext uri="{BB962C8B-B14F-4D97-AF65-F5344CB8AC3E}">
        <p14:creationId xmlns:p14="http://schemas.microsoft.com/office/powerpoint/2010/main" val="17346390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E49F0A-C34D-3210-15C9-546FB18A8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B3838447-F8D9-8CB9-7400-02B768F009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BF3FFB5A-09A5-4D12-A414-094F37A37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D4BFB19-873D-A608-8EFC-F29FED0DC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מציין מיקום תוכן 4" descr="תמונה שמכילה קו, תרשים, טקסט, צילום מסך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A685747-FF68-C405-1544-C858D0720F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156" y="0"/>
            <a:ext cx="114289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5352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A8A322-A0F3-E438-BD7C-E2F33BF9D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9C3FAB13-EBA5-DD29-3D0B-2645DA19DD1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9FB62D1B-00FC-6C13-F15E-F3DCCAE4F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0" name="מציין מיקום תוכן 9">
            <a:extLst>
              <a:ext uri="{FF2B5EF4-FFF2-40B4-BE49-F238E27FC236}">
                <a16:creationId xmlns:a16="http://schemas.microsoft.com/office/drawing/2014/main" id="{5230E033-CC4B-5C59-7C95-67D27442E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3" name="מציין מיקום תוכן 8" descr="תמונה שמכילה טקסט, תרשים, צילום מסך, עלילה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8AADC0D8-EC9C-B383-38AE-691F9F992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13538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745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D3870-3A45-88D3-44CC-1322FE4956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1B9DCDC6-87EC-9965-5284-47E84B21A1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6C24AAB9-70E0-331A-B532-33FAD8930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graphicFrame>
        <p:nvGraphicFramePr>
          <p:cNvPr id="29" name="מציין מיקום תוכן 28">
            <a:extLst>
              <a:ext uri="{FF2B5EF4-FFF2-40B4-BE49-F238E27FC236}">
                <a16:creationId xmlns:a16="http://schemas.microsoft.com/office/drawing/2014/main" id="{4D5AF363-B238-630C-5EC1-FFEDE3BC19F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63408006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534780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6895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74179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466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747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383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endParaRPr lang="he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351607"/>
                  </a:ext>
                </a:extLst>
              </a:tr>
            </a:tbl>
          </a:graphicData>
        </a:graphic>
      </p:graphicFrame>
      <p:sp>
        <p:nvSpPr>
          <p:cNvPr id="4" name="כותרת 1">
            <a:extLst>
              <a:ext uri="{FF2B5EF4-FFF2-40B4-BE49-F238E27FC236}">
                <a16:creationId xmlns:a16="http://schemas.microsoft.com/office/drawing/2014/main" id="{80C82A09-80FC-E799-0482-8A08EB815FCD}"/>
              </a:ext>
            </a:extLst>
          </p:cNvPr>
          <p:cNvSpPr txBox="1">
            <a:spLocks/>
          </p:cNvSpPr>
          <p:nvPr/>
        </p:nvSpPr>
        <p:spPr>
          <a:xfrm>
            <a:off x="3990465" y="-1798126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Cafe environment</a:t>
            </a:r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6" name="כותרת 1">
            <a:extLst>
              <a:ext uri="{FF2B5EF4-FFF2-40B4-BE49-F238E27FC236}">
                <a16:creationId xmlns:a16="http://schemas.microsoft.com/office/drawing/2014/main" id="{D15D4BB4-D7F3-14F8-9E0F-E6368C3B840E}"/>
              </a:ext>
            </a:extLst>
          </p:cNvPr>
          <p:cNvSpPr txBox="1">
            <a:spLocks/>
          </p:cNvSpPr>
          <p:nvPr/>
        </p:nvSpPr>
        <p:spPr>
          <a:xfrm>
            <a:off x="3710303" y="1329527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e-IL" dirty="0">
                <a:solidFill>
                  <a:schemeClr val="bg1"/>
                </a:solidFill>
              </a:rPr>
              <a:t>מידע על הסביבה</a:t>
            </a:r>
          </a:p>
        </p:txBody>
      </p:sp>
      <p:sp useBgFill="1">
        <p:nvSpPr>
          <p:cNvPr id="7" name="Rectangle 35">
            <a:extLst>
              <a:ext uri="{FF2B5EF4-FFF2-40B4-BE49-F238E27FC236}">
                <a16:creationId xmlns:a16="http://schemas.microsoft.com/office/drawing/2014/main" id="{2C9F275A-A941-7B2A-9933-2B4A736E8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olor Fill">
            <a:extLst>
              <a:ext uri="{FF2B5EF4-FFF2-40B4-BE49-F238E27FC236}">
                <a16:creationId xmlns:a16="http://schemas.microsoft.com/office/drawing/2014/main" id="{C6CA1118-8DB7-2839-7330-D089E2405A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9" name="Group 39">
            <a:extLst>
              <a:ext uri="{FF2B5EF4-FFF2-40B4-BE49-F238E27FC236}">
                <a16:creationId xmlns:a16="http://schemas.microsoft.com/office/drawing/2014/main" id="{E6F87EDB-655D-019D-6513-9F5064827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9537" y="-10"/>
            <a:ext cx="3840434" cy="6858000"/>
            <a:chOff x="8351565" y="0"/>
            <a:chExt cx="3840434" cy="6858000"/>
          </a:xfrm>
        </p:grpSpPr>
        <p:sp>
          <p:nvSpPr>
            <p:cNvPr id="10" name="Oval 40">
              <a:extLst>
                <a:ext uri="{FF2B5EF4-FFF2-40B4-BE49-F238E27FC236}">
                  <a16:creationId xmlns:a16="http://schemas.microsoft.com/office/drawing/2014/main" id="{ACE8F5EB-1AD2-B52A-64E9-1949BD5B43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1" name="Freeform: Shape 41">
              <a:extLst>
                <a:ext uri="{FF2B5EF4-FFF2-40B4-BE49-F238E27FC236}">
                  <a16:creationId xmlns:a16="http://schemas.microsoft.com/office/drawing/2014/main" id="{6AC2A484-7CF8-FD5C-B55B-C78B93174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2" name="Freeform: Shape 42">
              <a:extLst>
                <a:ext uri="{FF2B5EF4-FFF2-40B4-BE49-F238E27FC236}">
                  <a16:creationId xmlns:a16="http://schemas.microsoft.com/office/drawing/2014/main" id="{E1393330-270B-6B00-B666-7CF36E66F2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3" name="Freeform: Shape 43">
              <a:extLst>
                <a:ext uri="{FF2B5EF4-FFF2-40B4-BE49-F238E27FC236}">
                  <a16:creationId xmlns:a16="http://schemas.microsoft.com/office/drawing/2014/main" id="{D63BB76D-0D83-4440-6060-67D9C0CBB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88C196F7-ECB5-1B03-403E-775DE0CFD0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A510A74A-D914-D11F-D873-B351FCF25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019" y="-10"/>
            <a:ext cx="12188952" cy="6858000"/>
          </a:xfrm>
          <a:prstGeom prst="rect">
            <a:avLst/>
          </a:prstGeom>
          <a:blipFill dpi="0" rotWithShape="1">
            <a:blip r:embed="rId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Background Fill">
            <a:extLst>
              <a:ext uri="{FF2B5EF4-FFF2-40B4-BE49-F238E27FC236}">
                <a16:creationId xmlns:a16="http://schemas.microsoft.com/office/drawing/2014/main" id="{06B350A2-A3D6-6449-2D4D-A59D7A5F2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971" y="-1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17" name="Content Placeholder 3">
            <a:extLst>
              <a:ext uri="{FF2B5EF4-FFF2-40B4-BE49-F238E27FC236}">
                <a16:creationId xmlns:a16="http://schemas.microsoft.com/office/drawing/2014/main" id="{07A4BB06-491C-D95E-438B-FE4C64A760F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99501" y="0"/>
            <a:ext cx="12188941" cy="6857990"/>
          </a:xfrm>
          <a:prstGeom prst="rect">
            <a:avLst/>
          </a:prstGeom>
        </p:spPr>
      </p:pic>
      <p:grpSp>
        <p:nvGrpSpPr>
          <p:cNvPr id="18" name="Group 50">
            <a:extLst>
              <a:ext uri="{FF2B5EF4-FFF2-40B4-BE49-F238E27FC236}">
                <a16:creationId xmlns:a16="http://schemas.microsoft.com/office/drawing/2014/main" id="{D406F146-DE1D-09CD-D6FF-AEFC1FBD2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356" y="-10"/>
            <a:ext cx="12192615" cy="6858000"/>
            <a:chOff x="-615" y="0"/>
            <a:chExt cx="12192615" cy="6858000"/>
          </a:xfrm>
        </p:grpSpPr>
        <p:sp>
          <p:nvSpPr>
            <p:cNvPr id="19" name="Oval 51">
              <a:extLst>
                <a:ext uri="{FF2B5EF4-FFF2-40B4-BE49-F238E27FC236}">
                  <a16:creationId xmlns:a16="http://schemas.microsoft.com/office/drawing/2014/main" id="{3C024915-AC34-A033-2E97-B7C286837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73375" y="2049205"/>
              <a:ext cx="365126" cy="365125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A332F4B-0D99-B3CA-4C52-3499AC244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53">
              <a:extLst>
                <a:ext uri="{FF2B5EF4-FFF2-40B4-BE49-F238E27FC236}">
                  <a16:creationId xmlns:a16="http://schemas.microsoft.com/office/drawing/2014/main" id="{2108A0DC-3A40-2B2D-10F3-EBE093CC07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-615" y="2997654"/>
              <a:ext cx="823413" cy="1000074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6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54">
              <a:extLst>
                <a:ext uri="{FF2B5EF4-FFF2-40B4-BE49-F238E27FC236}">
                  <a16:creationId xmlns:a16="http://schemas.microsoft.com/office/drawing/2014/main" id="{CFA80175-E7F7-349C-8A49-F7AE76EDC6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403912"/>
              <a:ext cx="1424898" cy="2454088"/>
            </a:xfrm>
            <a:custGeom>
              <a:avLst/>
              <a:gdLst>
                <a:gd name="connsiteX0" fmla="*/ 0 w 2429360"/>
                <a:gd name="connsiteY0" fmla="*/ 0 h 4184064"/>
                <a:gd name="connsiteX1" fmla="*/ 329124 w 2429360"/>
                <a:gd name="connsiteY1" fmla="*/ 0 h 4184064"/>
                <a:gd name="connsiteX2" fmla="*/ 2429360 w 2429360"/>
                <a:gd name="connsiteY2" fmla="*/ 2100236 h 4184064"/>
                <a:gd name="connsiteX3" fmla="*/ 2429360 w 2429360"/>
                <a:gd name="connsiteY3" fmla="*/ 4184064 h 4184064"/>
                <a:gd name="connsiteX4" fmla="*/ 132331 w 2429360"/>
                <a:gd name="connsiteY4" fmla="*/ 4184064 h 4184064"/>
                <a:gd name="connsiteX5" fmla="*/ 120545 w 2429360"/>
                <a:gd name="connsiteY5" fmla="*/ 4183469 h 4184064"/>
                <a:gd name="connsiteX6" fmla="*/ 0 w 2429360"/>
                <a:gd name="connsiteY6" fmla="*/ 4165072 h 418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9360" h="4184064">
                  <a:moveTo>
                    <a:pt x="0" y="0"/>
                  </a:moveTo>
                  <a:lnTo>
                    <a:pt x="329124" y="0"/>
                  </a:lnTo>
                  <a:cubicBezTo>
                    <a:pt x="1489065" y="0"/>
                    <a:pt x="2429360" y="940295"/>
                    <a:pt x="2429360" y="2100236"/>
                  </a:cubicBezTo>
                  <a:lnTo>
                    <a:pt x="2429360" y="4184064"/>
                  </a:lnTo>
                  <a:lnTo>
                    <a:pt x="132331" y="4184064"/>
                  </a:lnTo>
                  <a:lnTo>
                    <a:pt x="120545" y="4183469"/>
                  </a:lnTo>
                  <a:lnTo>
                    <a:pt x="0" y="4165072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55">
              <a:extLst>
                <a:ext uri="{FF2B5EF4-FFF2-40B4-BE49-F238E27FC236}">
                  <a16:creationId xmlns:a16="http://schemas.microsoft.com/office/drawing/2014/main" id="{5D96CEDD-20BF-74B8-97E5-B35CF696A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31593" y="1819321"/>
              <a:ext cx="460407" cy="1419452"/>
            </a:xfrm>
            <a:custGeom>
              <a:avLst/>
              <a:gdLst>
                <a:gd name="connsiteX0" fmla="*/ 460407 w 460407"/>
                <a:gd name="connsiteY0" fmla="*/ 0 h 1419452"/>
                <a:gd name="connsiteX1" fmla="*/ 460407 w 460407"/>
                <a:gd name="connsiteY1" fmla="*/ 1419452 h 1419452"/>
                <a:gd name="connsiteX2" fmla="*/ 450116 w 460407"/>
                <a:gd name="connsiteY2" fmla="*/ 1411963 h 1419452"/>
                <a:gd name="connsiteX3" fmla="*/ 0 w 460407"/>
                <a:gd name="connsiteY3" fmla="*/ 709726 h 1419452"/>
                <a:gd name="connsiteX4" fmla="*/ 450116 w 460407"/>
                <a:gd name="connsiteY4" fmla="*/ 7489 h 1419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0407" h="1419452">
                  <a:moveTo>
                    <a:pt x="460407" y="0"/>
                  </a:moveTo>
                  <a:lnTo>
                    <a:pt x="460407" y="1419452"/>
                  </a:lnTo>
                  <a:lnTo>
                    <a:pt x="450116" y="1411963"/>
                  </a:lnTo>
                  <a:cubicBezTo>
                    <a:pt x="360093" y="1345123"/>
                    <a:pt x="0" y="1056114"/>
                    <a:pt x="0" y="709726"/>
                  </a:cubicBezTo>
                  <a:cubicBezTo>
                    <a:pt x="0" y="363339"/>
                    <a:pt x="360093" y="74329"/>
                    <a:pt x="450116" y="7489"/>
                  </a:cubicBezTo>
                  <a:close/>
                </a:path>
              </a:pathLst>
            </a:custGeom>
            <a:pattFill prst="pct5">
              <a:fgClr>
                <a:schemeClr val="accent1">
                  <a:lumMod val="75000"/>
                </a:schemeClr>
              </a:fgClr>
              <a:bgClr>
                <a:schemeClr val="accent1">
                  <a:lumMod val="5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Graphic 9">
              <a:extLst>
                <a:ext uri="{FF2B5EF4-FFF2-40B4-BE49-F238E27FC236}">
                  <a16:creationId xmlns:a16="http://schemas.microsoft.com/office/drawing/2014/main" id="{EAA9B54E-2599-4F54-3E3C-99CE0F32D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57">
              <a:extLst>
                <a:ext uri="{FF2B5EF4-FFF2-40B4-BE49-F238E27FC236}">
                  <a16:creationId xmlns:a16="http://schemas.microsoft.com/office/drawing/2014/main" id="{D12A823C-DF34-BF57-D1F6-18B1F48D3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613" y="4544623"/>
              <a:ext cx="1282383" cy="2223032"/>
            </a:xfrm>
            <a:custGeom>
              <a:avLst/>
              <a:gdLst>
                <a:gd name="connsiteX0" fmla="*/ 0 w 1282383"/>
                <a:gd name="connsiteY0" fmla="*/ 0 h 2223032"/>
                <a:gd name="connsiteX1" fmla="*/ 169235 w 1282383"/>
                <a:gd name="connsiteY1" fmla="*/ 0 h 2223032"/>
                <a:gd name="connsiteX2" fmla="*/ 1282383 w 1282383"/>
                <a:gd name="connsiteY2" fmla="*/ 1113149 h 2223032"/>
                <a:gd name="connsiteX3" fmla="*/ 1282383 w 1282383"/>
                <a:gd name="connsiteY3" fmla="*/ 2223032 h 2223032"/>
                <a:gd name="connsiteX4" fmla="*/ 172500 w 1282383"/>
                <a:gd name="connsiteY4" fmla="*/ 2223032 h 2223032"/>
                <a:gd name="connsiteX5" fmla="*/ 2977 w 1282383"/>
                <a:gd name="connsiteY5" fmla="*/ 2210207 h 2223032"/>
                <a:gd name="connsiteX6" fmla="*/ 0 w 1282383"/>
                <a:gd name="connsiteY6" fmla="*/ 2209520 h 2223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2383" h="2223032">
                  <a:moveTo>
                    <a:pt x="0" y="0"/>
                  </a:moveTo>
                  <a:lnTo>
                    <a:pt x="169235" y="0"/>
                  </a:lnTo>
                  <a:cubicBezTo>
                    <a:pt x="784016" y="0"/>
                    <a:pt x="1282383" y="498367"/>
                    <a:pt x="1282383" y="1113149"/>
                  </a:cubicBezTo>
                  <a:lnTo>
                    <a:pt x="1282383" y="2223032"/>
                  </a:lnTo>
                  <a:lnTo>
                    <a:pt x="172500" y="2223032"/>
                  </a:lnTo>
                  <a:cubicBezTo>
                    <a:pt x="114864" y="2223032"/>
                    <a:pt x="58252" y="2218652"/>
                    <a:pt x="2977" y="2210207"/>
                  </a:cubicBezTo>
                  <a:lnTo>
                    <a:pt x="0" y="2209520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כותרת 1">
            <a:extLst>
              <a:ext uri="{FF2B5EF4-FFF2-40B4-BE49-F238E27FC236}">
                <a16:creationId xmlns:a16="http://schemas.microsoft.com/office/drawing/2014/main" id="{A792EA9B-8B67-0D9D-B731-0168FCEE08B0}"/>
              </a:ext>
            </a:extLst>
          </p:cNvPr>
          <p:cNvSpPr txBox="1">
            <a:spLocks/>
          </p:cNvSpPr>
          <p:nvPr/>
        </p:nvSpPr>
        <p:spPr>
          <a:xfrm>
            <a:off x="4088436" y="-1798136"/>
            <a:ext cx="5859787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27" name="כותרת 1">
            <a:extLst>
              <a:ext uri="{FF2B5EF4-FFF2-40B4-BE49-F238E27FC236}">
                <a16:creationId xmlns:a16="http://schemas.microsoft.com/office/drawing/2014/main" id="{4575C4A7-C373-BB40-EDC1-208B7E2618AD}"/>
              </a:ext>
            </a:extLst>
          </p:cNvPr>
          <p:cNvSpPr txBox="1">
            <a:spLocks/>
          </p:cNvSpPr>
          <p:nvPr/>
        </p:nvSpPr>
        <p:spPr>
          <a:xfrm>
            <a:off x="721282" y="-411158"/>
            <a:ext cx="10199461" cy="27429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000" dirty="0"/>
              <a:t>t-Test: Paired Two Sample for Means</a:t>
            </a:r>
            <a:endParaRPr lang="he-IL" sz="5000" dirty="0"/>
          </a:p>
        </p:txBody>
      </p:sp>
      <p:graphicFrame>
        <p:nvGraphicFramePr>
          <p:cNvPr id="3" name="טבלה 2">
            <a:extLst>
              <a:ext uri="{FF2B5EF4-FFF2-40B4-BE49-F238E27FC236}">
                <a16:creationId xmlns:a16="http://schemas.microsoft.com/office/drawing/2014/main" id="{AAB5B320-6E6D-68A2-797D-4D5353B5B1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5630997"/>
              </p:ext>
            </p:extLst>
          </p:nvPr>
        </p:nvGraphicFramePr>
        <p:xfrm>
          <a:off x="2089280" y="2540915"/>
          <a:ext cx="8128000" cy="2000250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76591496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409599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rtl="1"/>
                      <a:r>
                        <a:rPr lang="en-US" sz="3000" dirty="0"/>
                        <a:t>Category</a:t>
                      </a:r>
                      <a:endParaRPr lang="he-IL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3000" dirty="0"/>
                        <a:t>result</a:t>
                      </a:r>
                      <a:endParaRPr lang="he-IL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1359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 Stat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3.717</a:t>
                      </a: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00210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P(T&lt;=t) two-tail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dirty="0"/>
                        <a:t>0.00045</a:t>
                      </a:r>
                      <a:endParaRPr lang="en-US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49676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 Critical two-tail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200" dirty="0"/>
                        <a:t>2.001</a:t>
                      </a: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0513581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20294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E4D4AC-0456-4D6F-02FF-C1C8ACC0E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3E21E96E-2D1D-3866-CCCE-2F40E6B666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3" name="כותרת 1">
            <a:extLst>
              <a:ext uri="{FF2B5EF4-FFF2-40B4-BE49-F238E27FC236}">
                <a16:creationId xmlns:a16="http://schemas.microsoft.com/office/drawing/2014/main" id="{EC19F957-01B2-C394-8392-BF2C6318F4BA}"/>
              </a:ext>
            </a:extLst>
          </p:cNvPr>
          <p:cNvSpPr txBox="1">
            <a:spLocks/>
          </p:cNvSpPr>
          <p:nvPr/>
        </p:nvSpPr>
        <p:spPr>
          <a:xfrm>
            <a:off x="622453" y="260425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Code for analysis</a:t>
            </a:r>
            <a:endParaRPr lang="he-IL" dirty="0"/>
          </a:p>
        </p:txBody>
      </p:sp>
      <p:sp>
        <p:nvSpPr>
          <p:cNvPr id="4" name="מציין מיקום תוכן 2">
            <a:extLst>
              <a:ext uri="{FF2B5EF4-FFF2-40B4-BE49-F238E27FC236}">
                <a16:creationId xmlns:a16="http://schemas.microsoft.com/office/drawing/2014/main" id="{8D130CB9-DB69-35A3-25A8-FFEB6848F5EC}"/>
              </a:ext>
            </a:extLst>
          </p:cNvPr>
          <p:cNvSpPr txBox="1">
            <a:spLocks/>
          </p:cNvSpPr>
          <p:nvPr/>
        </p:nvSpPr>
        <p:spPr>
          <a:xfrm>
            <a:off x="4258019" y="5941600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>
            <a:lvl1pPr marL="228600" indent="-228600" algn="r" defTabSz="914400" rtl="1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r" defTabSz="914400" rtl="1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https://github.com/pelegaboz/first_Data_for_lub</a:t>
            </a:r>
            <a:r>
              <a:rPr lang="en-US" dirty="0">
                <a:solidFill>
                  <a:srgbClr val="0070C0"/>
                </a:solidFill>
              </a:rPr>
              <a:t> </a:t>
            </a:r>
            <a:endParaRPr lang="he-IL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0524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52412-3544-0DAE-4E29-3F279D691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11759DB2-FF92-2BF3-CA3D-7623685D20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A21180FD-9DD8-E6E5-7007-B86ABACC1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0" name="מציין מיקום תוכן 9">
            <a:extLst>
              <a:ext uri="{FF2B5EF4-FFF2-40B4-BE49-F238E27FC236}">
                <a16:creationId xmlns:a16="http://schemas.microsoft.com/office/drawing/2014/main" id="{BAA823BD-9083-720F-30CB-D0FEBA995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69796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24109-0E55-26B7-55AC-CF8CE2336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4ECBCAC0-F2E8-4A12-F191-C2B0DCC0BFF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467A334A-71BF-7F57-0104-DD61AEC24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0" name="מציין מיקום תוכן 9">
            <a:extLst>
              <a:ext uri="{FF2B5EF4-FFF2-40B4-BE49-F238E27FC236}">
                <a16:creationId xmlns:a16="http://schemas.microsoft.com/office/drawing/2014/main" id="{9BF2777C-61D8-FD4A-DA91-1D99FE56C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47473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A5767-0DA5-8010-3C90-00689D9FA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0983B5F9-4B26-27E0-8BEC-3B9CC49CCE6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DFE5C554-539B-EE4E-B136-024D318F2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0" name="מציין מיקום תוכן 9">
            <a:extLst>
              <a:ext uri="{FF2B5EF4-FFF2-40B4-BE49-F238E27FC236}">
                <a16:creationId xmlns:a16="http://schemas.microsoft.com/office/drawing/2014/main" id="{CBF13034-72DF-AC4B-ABA5-F013469FF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8692283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55D8E3-08F9-0DE5-70CC-F908EF23B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3A41C667-6F98-1044-6466-CF3358C7D61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A56490B7-6967-CA05-9CC1-B35B55ABA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0" name="מציין מיקום תוכן 9">
            <a:extLst>
              <a:ext uri="{FF2B5EF4-FFF2-40B4-BE49-F238E27FC236}">
                <a16:creationId xmlns:a16="http://schemas.microsoft.com/office/drawing/2014/main" id="{57E79560-3A9C-9884-0BE4-0CCB3ED12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62354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1E36AF-A904-9869-498C-5E984F14A6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49F6009-7ED5-D77F-FC14-9F0966F2B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109C7F-3678-E48F-81EF-4B7F697C0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508A310-61F4-20A6-48CF-0C5DA377E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408518D-EF2B-E0EA-F567-2947AF45E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9A43D10-1E44-75A1-3591-5163D268A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74E3C17-327C-60F3-EBEE-FA1D64BE31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17F841E-0ECF-8331-ECEE-7BC4283B4B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CA858BE-F129-A9BC-3F9D-BEAC87FF2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F775514-0F93-3E94-9A44-784FAEB311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FDC39D-8A63-4C5F-BD1C-4DCEE2947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05E74EE-731E-01DC-31C9-198A17EDE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4" name="כותרת 1">
            <a:extLst>
              <a:ext uri="{FF2B5EF4-FFF2-40B4-BE49-F238E27FC236}">
                <a16:creationId xmlns:a16="http://schemas.microsoft.com/office/drawing/2014/main" id="{080A1947-529F-8F97-D0EF-75DFCCF996FF}"/>
              </a:ext>
            </a:extLst>
          </p:cNvPr>
          <p:cNvSpPr txBox="1">
            <a:spLocks/>
          </p:cNvSpPr>
          <p:nvPr/>
        </p:nvSpPr>
        <p:spPr>
          <a:xfrm>
            <a:off x="3111660" y="1442988"/>
            <a:ext cx="6142011" cy="2387918"/>
          </a:xfrm>
          <a:prstGeom prst="rect">
            <a:avLst/>
          </a:prstGeom>
        </p:spPr>
        <p:txBody>
          <a:bodyPr vert="horz" lIns="91440" tIns="45720" rIns="91440" bIns="45720" rtlCol="1" anchor="b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7200" b="1" dirty="0">
                <a:solidFill>
                  <a:schemeClr val="tx2"/>
                </a:solidFill>
              </a:rPr>
              <a:t>Classroom-Accuracy</a:t>
            </a:r>
            <a:endParaRPr lang="he-IL" sz="5200" b="1" dirty="0">
              <a:solidFill>
                <a:schemeClr val="tx2"/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F7EF162-7ED1-C1E3-2E51-CFA8864EA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B763550-FC00-88D0-72B4-3B72659865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0AFF4AD-AE1C-8F20-E22E-58319507E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A284F5-31AA-F22B-90C2-7A9D8D9A53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F791948-99B2-30C0-BD3F-89C35FB53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29AAAA4-A89E-0225-6D7E-98A954C2D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6B4C55E-2686-2D4B-1E62-C7C17A411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58487DD-9991-D575-A6FE-790BCD4DA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5CC7625-C760-F438-75F8-685C9B24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8D74C32-D5EA-67ED-E2FE-D0E838816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3090506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411C97-9E2E-C702-17FF-8E0AE2710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087AB33D-E1A9-6763-9749-2847AFDF08B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E7DE92F0-EBB5-9E10-60AE-9810FA7E0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0" name="מציין מיקום תוכן 9">
            <a:extLst>
              <a:ext uri="{FF2B5EF4-FFF2-40B4-BE49-F238E27FC236}">
                <a16:creationId xmlns:a16="http://schemas.microsoft.com/office/drawing/2014/main" id="{813B4601-626F-1AE5-5BA9-85DB9BEAEA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37172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280F91E-2C88-7126-1185-7E75772E0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97CE3DE-360B-08DD-0FDC-F2306FB2C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73F03BC-AD11-7EBB-F52D-639E6ADB8E9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pic>
        <p:nvPicPr>
          <p:cNvPr id="5" name="מציין מיקום תוכן 5" descr="תמונה שמכילה טקסט, תרשים, צילום מסך, עלילה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D8392BD-169C-332E-854D-86FBC3632D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2151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504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DCADFA-DA82-BD1E-DE5C-C18E8A548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3A22E524-3C62-C87D-27F6-D8D6F383B4D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F3CEC499-15A1-0441-6BA8-B17EFF813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8" name="מציין מיקום תוכן 7" descr="תמונה שמכילה טקסט, צילום מסך, תרשים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F25324AA-977F-C130-4D5F-38859ACCDE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9292"/>
            <a:ext cx="11353800" cy="6917281"/>
          </a:xfrm>
        </p:spPr>
      </p:pic>
    </p:spTree>
    <p:extLst>
      <p:ext uri="{BB962C8B-B14F-4D97-AF65-F5344CB8AC3E}">
        <p14:creationId xmlns:p14="http://schemas.microsoft.com/office/powerpoint/2010/main" val="1994260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98F6DA-BA43-D414-E34A-D85B9FA57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8CAACA-6CD0-BDEB-0168-D3CC9F24D4C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graphicFrame>
        <p:nvGraphicFramePr>
          <p:cNvPr id="7" name="מציין מיקום תוכן 6">
            <a:extLst>
              <a:ext uri="{FF2B5EF4-FFF2-40B4-BE49-F238E27FC236}">
                <a16:creationId xmlns:a16="http://schemas.microsoft.com/office/drawing/2014/main" id="{2DD74955-E3EF-3EF4-8CED-631BC9D2DF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5713073"/>
              </p:ext>
            </p:extLst>
          </p:nvPr>
        </p:nvGraphicFramePr>
        <p:xfrm>
          <a:off x="254000" y="1825624"/>
          <a:ext cx="11099800" cy="4189584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752600">
                  <a:extLst>
                    <a:ext uri="{9D8B030D-6E8A-4147-A177-3AD203B41FA5}">
                      <a16:colId xmlns:a16="http://schemas.microsoft.com/office/drawing/2014/main" val="1942129300"/>
                    </a:ext>
                  </a:extLst>
                </a:gridCol>
                <a:gridCol w="2336800">
                  <a:extLst>
                    <a:ext uri="{9D8B030D-6E8A-4147-A177-3AD203B41FA5}">
                      <a16:colId xmlns:a16="http://schemas.microsoft.com/office/drawing/2014/main" val="395748874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232281206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423976824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0746622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505930"/>
                    </a:ext>
                  </a:extLst>
                </a:gridCol>
              </a:tblGrid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Source of Variation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</a:t>
                      </a:r>
                      <a:endParaRPr lang="en-US" sz="3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P-value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 crit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637201146"/>
                  </a:ext>
                </a:extLst>
              </a:tr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Between Groups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233.8194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1.076086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0.343147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3.047012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259267018"/>
                  </a:ext>
                </a:extLst>
              </a:tr>
              <a:tr h="1396528"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en-US" sz="3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Within Groups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19229.9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r>
                        <a:rPr lang="he-IL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rtl="0" fontAlgn="b">
                        <a:buNone/>
                      </a:pPr>
                      <a:endParaRPr lang="he-IL" sz="3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08282421"/>
                  </a:ext>
                </a:extLst>
              </a:tr>
            </a:tbl>
          </a:graphicData>
        </a:graphic>
      </p:graphicFrame>
      <p:sp>
        <p:nvSpPr>
          <p:cNvPr id="6" name="כותרת 1">
            <a:extLst>
              <a:ext uri="{FF2B5EF4-FFF2-40B4-BE49-F238E27FC236}">
                <a16:creationId xmlns:a16="http://schemas.microsoft.com/office/drawing/2014/main" id="{CEE0190B-A190-9DA3-6269-9DF6D485043D}"/>
              </a:ext>
            </a:extLst>
          </p:cNvPr>
          <p:cNvSpPr txBox="1">
            <a:spLocks/>
          </p:cNvSpPr>
          <p:nvPr/>
        </p:nvSpPr>
        <p:spPr>
          <a:xfrm>
            <a:off x="497392" y="-198063"/>
            <a:ext cx="11222516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/>
              <a:t>Anova- one way</a:t>
            </a:r>
            <a:endParaRPr lang="he-IL" sz="8000" b="1" dirty="0"/>
          </a:p>
        </p:txBody>
      </p:sp>
    </p:spTree>
    <p:extLst>
      <p:ext uri="{BB962C8B-B14F-4D97-AF65-F5344CB8AC3E}">
        <p14:creationId xmlns:p14="http://schemas.microsoft.com/office/powerpoint/2010/main" val="2210672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F87FC7-DD77-490E-AA02-3552681B1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8DF875E9-0C14-D5BD-8009-0CC7D1B5157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8884" r="-1" b="-1"/>
          <a:stretch>
            <a:fillRect/>
          </a:stretch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71E19A25-36A3-F17D-7552-466EBE91B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7" name="מציין מיקום תוכן 6" descr="תמונה שמכילה טקסט, צילום מסך, תרשים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CE655972-A796-3887-B8F5-D1805A260E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118" y="-1"/>
            <a:ext cx="11430918" cy="6857989"/>
          </a:xfrm>
        </p:spPr>
      </p:pic>
    </p:spTree>
    <p:extLst>
      <p:ext uri="{BB962C8B-B14F-4D97-AF65-F5344CB8AC3E}">
        <p14:creationId xmlns:p14="http://schemas.microsoft.com/office/powerpoint/2010/main" val="2944241849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3102</TotalTime>
  <Words>408</Words>
  <Application>Microsoft Office PowerPoint</Application>
  <PresentationFormat>מסך רחב</PresentationFormat>
  <Paragraphs>174</Paragraphs>
  <Slides>50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50</vt:i4>
      </vt:variant>
    </vt:vector>
  </HeadingPairs>
  <TitlesOfParts>
    <vt:vector size="54" baseType="lpstr">
      <vt:lpstr>Aptos</vt:lpstr>
      <vt:lpstr>Aptos Display</vt:lpstr>
      <vt:lpstr>Arial</vt:lpstr>
      <vt:lpstr>ערכת נושא Office</vt:lpstr>
      <vt:lpstr>Data Presentation</vt:lpstr>
      <vt:lpstr>General information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פלג אברהם עוז</dc:creator>
  <cp:lastModifiedBy>פלג אברהם עוז</cp:lastModifiedBy>
  <cp:revision>9</cp:revision>
  <dcterms:created xsi:type="dcterms:W3CDTF">2025-12-06T16:26:56Z</dcterms:created>
  <dcterms:modified xsi:type="dcterms:W3CDTF">2025-12-08T20:09:16Z</dcterms:modified>
</cp:coreProperties>
</file>

<file path=docProps/thumbnail.jpeg>
</file>